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59" r:id="rId4"/>
    <p:sldId id="276" r:id="rId5"/>
    <p:sldId id="261" r:id="rId6"/>
    <p:sldId id="262" r:id="rId7"/>
    <p:sldId id="263" r:id="rId8"/>
    <p:sldId id="264" r:id="rId9"/>
    <p:sldId id="265" r:id="rId10"/>
    <p:sldId id="280" r:id="rId11"/>
    <p:sldId id="281" r:id="rId12"/>
    <p:sldId id="282" r:id="rId13"/>
    <p:sldId id="279" r:id="rId14"/>
    <p:sldId id="258" r:id="rId15"/>
    <p:sldId id="273" r:id="rId16"/>
    <p:sldId id="270" r:id="rId17"/>
    <p:sldId id="275" r:id="rId18"/>
    <p:sldId id="271" r:id="rId19"/>
    <p:sldId id="274" r:id="rId20"/>
    <p:sldId id="272" r:id="rId21"/>
    <p:sldId id="283" r:id="rId22"/>
    <p:sldId id="277"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A830"/>
    <a:srgbClr val="9891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480" y="-1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226FD-27CC-534B-939F-EC86498707B1}" type="datetimeFigureOut">
              <a:rPr lang="en-US" smtClean="0"/>
              <a:t>11/3/15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D16B1-A5A8-5146-B7CD-9AEBA1C1E416}" type="slidenum">
              <a:rPr lang="en-US" smtClean="0"/>
              <a:t>‹#›</a:t>
            </a:fld>
            <a:endParaRPr lang="en-US"/>
          </a:p>
        </p:txBody>
      </p:sp>
    </p:spTree>
    <p:extLst>
      <p:ext uri="{BB962C8B-B14F-4D97-AF65-F5344CB8AC3E}">
        <p14:creationId xmlns:p14="http://schemas.microsoft.com/office/powerpoint/2010/main" val="3866213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DNA analysis</a:t>
            </a:r>
            <a:r>
              <a:rPr lang="en-US" baseline="0" dirty="0" smtClean="0"/>
              <a:t>, fingerprint analysis, analysis of trace evidence (on the shoe or the powder).  Could also mention blood splatter analysis and ballistics being physics. People doing forensics need to be good scientists because their conclusions about the evidence have to stand in a court of law, and are being used to convict people.  So, today, you all are going to practice doing forensic science!  </a:t>
            </a:r>
            <a:endParaRPr lang="en-US" dirty="0"/>
          </a:p>
        </p:txBody>
      </p:sp>
      <p:sp>
        <p:nvSpPr>
          <p:cNvPr id="4" name="Slide Number Placeholder 3"/>
          <p:cNvSpPr>
            <a:spLocks noGrp="1"/>
          </p:cNvSpPr>
          <p:nvPr>
            <p:ph type="sldNum" sz="quarter" idx="10"/>
          </p:nvPr>
        </p:nvSpPr>
        <p:spPr/>
        <p:txBody>
          <a:bodyPr/>
          <a:lstStyle/>
          <a:p>
            <a:fld id="{A8AD16B1-A5A8-5146-B7CD-9AEBA1C1E416}" type="slidenum">
              <a:rPr lang="en-US" smtClean="0"/>
              <a:t>2</a:t>
            </a:fld>
            <a:endParaRPr lang="en-US"/>
          </a:p>
        </p:txBody>
      </p:sp>
    </p:spTree>
    <p:extLst>
      <p:ext uri="{BB962C8B-B14F-4D97-AF65-F5344CB8AC3E}">
        <p14:creationId xmlns:p14="http://schemas.microsoft.com/office/powerpoint/2010/main" val="187056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forensic</a:t>
            </a:r>
            <a:r>
              <a:rPr lang="en-US" baseline="0" dirty="0" smtClean="0"/>
              <a:t> science, we need a crime.  Can someone volunteer to read the description of the crime?  While he/she reads the description start to think about evidence (clues) and facts about the crime.  </a:t>
            </a:r>
          </a:p>
          <a:p>
            <a:endParaRPr lang="en-US" baseline="0" dirty="0" smtClean="0"/>
          </a:p>
          <a:p>
            <a:r>
              <a:rPr lang="en-US" baseline="0" dirty="0" smtClean="0"/>
              <a:t>Once reading is over, ask students to identify the two pieces of evidence.  (Answer: the note and the white powder) </a:t>
            </a:r>
            <a:endParaRPr lang="en-US" dirty="0"/>
          </a:p>
        </p:txBody>
      </p:sp>
      <p:sp>
        <p:nvSpPr>
          <p:cNvPr id="4" name="Slide Number Placeholder 3"/>
          <p:cNvSpPr>
            <a:spLocks noGrp="1"/>
          </p:cNvSpPr>
          <p:nvPr>
            <p:ph type="sldNum" sz="quarter" idx="10"/>
          </p:nvPr>
        </p:nvSpPr>
        <p:spPr/>
        <p:txBody>
          <a:bodyPr/>
          <a:lstStyle/>
          <a:p>
            <a:fld id="{A8AD16B1-A5A8-5146-B7CD-9AEBA1C1E416}" type="slidenum">
              <a:rPr lang="en-US" smtClean="0"/>
              <a:t>3</a:t>
            </a:fld>
            <a:endParaRPr lang="en-US"/>
          </a:p>
        </p:txBody>
      </p:sp>
    </p:spTree>
    <p:extLst>
      <p:ext uri="{BB962C8B-B14F-4D97-AF65-F5344CB8AC3E}">
        <p14:creationId xmlns:p14="http://schemas.microsoft.com/office/powerpoint/2010/main" val="284562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ideas about</a:t>
            </a:r>
            <a:r>
              <a:rPr lang="en-US" baseline="0" dirty="0" smtClean="0"/>
              <a:t> how you could test and identify this evidence?  Keep in mind that we’re in chemistry class, so you’ll probably be skills that we’ve learned in chemistry.  (Have a quick discussion about what tests you might do, what those tests might tell you, and how that information could lead you to a suspect.)  </a:t>
            </a:r>
            <a:endParaRPr lang="en-US" dirty="0"/>
          </a:p>
        </p:txBody>
      </p:sp>
      <p:sp>
        <p:nvSpPr>
          <p:cNvPr id="4" name="Slide Number Placeholder 3"/>
          <p:cNvSpPr>
            <a:spLocks noGrp="1"/>
          </p:cNvSpPr>
          <p:nvPr>
            <p:ph type="sldNum" sz="quarter" idx="10"/>
          </p:nvPr>
        </p:nvSpPr>
        <p:spPr/>
        <p:txBody>
          <a:bodyPr/>
          <a:lstStyle/>
          <a:p>
            <a:fld id="{A8AD16B1-A5A8-5146-B7CD-9AEBA1C1E416}" type="slidenum">
              <a:rPr lang="en-US" smtClean="0"/>
              <a:t>4</a:t>
            </a:fld>
            <a:endParaRPr lang="en-US"/>
          </a:p>
        </p:txBody>
      </p:sp>
    </p:spTree>
    <p:extLst>
      <p:ext uri="{BB962C8B-B14F-4D97-AF65-F5344CB8AC3E}">
        <p14:creationId xmlns:p14="http://schemas.microsoft.com/office/powerpoint/2010/main" val="27157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D16B1-A5A8-5146-B7CD-9AEBA1C1E416}" type="slidenum">
              <a:rPr lang="en-US" smtClean="0"/>
              <a:t>8</a:t>
            </a:fld>
            <a:endParaRPr lang="en-US"/>
          </a:p>
        </p:txBody>
      </p:sp>
    </p:spTree>
    <p:extLst>
      <p:ext uri="{BB962C8B-B14F-4D97-AF65-F5344CB8AC3E}">
        <p14:creationId xmlns:p14="http://schemas.microsoft.com/office/powerpoint/2010/main" val="194386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D16B1-A5A8-5146-B7CD-9AEBA1C1E416}" type="slidenum">
              <a:rPr lang="en-US" smtClean="0"/>
              <a:t>14</a:t>
            </a:fld>
            <a:endParaRPr lang="en-US"/>
          </a:p>
        </p:txBody>
      </p:sp>
    </p:spTree>
    <p:extLst>
      <p:ext uri="{BB962C8B-B14F-4D97-AF65-F5344CB8AC3E}">
        <p14:creationId xmlns:p14="http://schemas.microsoft.com/office/powerpoint/2010/main" val="414341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D16B1-A5A8-5146-B7CD-9AEBA1C1E416}" type="slidenum">
              <a:rPr lang="en-US" smtClean="0"/>
              <a:t>16</a:t>
            </a:fld>
            <a:endParaRPr lang="en-US"/>
          </a:p>
        </p:txBody>
      </p:sp>
    </p:spTree>
    <p:extLst>
      <p:ext uri="{BB962C8B-B14F-4D97-AF65-F5344CB8AC3E}">
        <p14:creationId xmlns:p14="http://schemas.microsoft.com/office/powerpoint/2010/main" val="182283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9018D-655D-D947-A452-518BF931D0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9018D-655D-D947-A452-518BF931D0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9018D-655D-D947-A452-518BF931D0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9018D-655D-D947-A452-518BF931D0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9018D-655D-D947-A452-518BF931D013}"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09018D-655D-D947-A452-518BF931D013}"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9018D-655D-D947-A452-518BF931D013}" type="datetimeFigureOut">
              <a:rPr lang="en-US" smtClean="0"/>
              <a:t>11/3/15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9018D-655D-D947-A452-518BF931D013}" type="datetimeFigureOut">
              <a:rPr lang="en-US" smtClean="0"/>
              <a:t>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9018D-655D-D947-A452-518BF931D013}" type="datetimeFigureOut">
              <a:rPr lang="en-US" smtClean="0"/>
              <a:t>11/3/15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9018D-655D-D947-A452-518BF931D013}"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9018D-655D-D947-A452-518BF931D013}"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4B3C6-1D26-7845-ABED-300CEA4B62E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9018D-655D-D947-A452-518BF931D013}" type="datetimeFigureOut">
              <a:rPr lang="en-US" smtClean="0"/>
              <a:t>11/3/15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4B3C6-1D26-7845-ABED-300CEA4B62E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221" y="282223"/>
            <a:ext cx="8988777" cy="2274006"/>
          </a:xfrm>
        </p:spPr>
        <p:txBody>
          <a:bodyPr>
            <a:normAutofit/>
          </a:bodyPr>
          <a:lstStyle/>
          <a:p>
            <a:r>
              <a:rPr lang="en-US" sz="4600" b="1" dirty="0" smtClean="0">
                <a:solidFill>
                  <a:schemeClr val="accent6">
                    <a:lumMod val="75000"/>
                  </a:schemeClr>
                </a:solidFill>
                <a:latin typeface="Cambria"/>
                <a:cs typeface="Cambria"/>
              </a:rPr>
              <a:t>Solving Crimes with Chemistry:</a:t>
            </a:r>
            <a:endParaRPr lang="en-US" sz="4600" b="1" dirty="0">
              <a:solidFill>
                <a:schemeClr val="accent6">
                  <a:lumMod val="75000"/>
                </a:schemeClr>
              </a:solidFill>
              <a:latin typeface="Cambria"/>
              <a:cs typeface="Cambria"/>
            </a:endParaRPr>
          </a:p>
        </p:txBody>
      </p:sp>
      <p:sp>
        <p:nvSpPr>
          <p:cNvPr id="3" name="Subtitle 2"/>
          <p:cNvSpPr>
            <a:spLocks noGrp="1"/>
          </p:cNvSpPr>
          <p:nvPr>
            <p:ph type="subTitle" idx="1"/>
          </p:nvPr>
        </p:nvSpPr>
        <p:spPr>
          <a:xfrm>
            <a:off x="1272822" y="1915231"/>
            <a:ext cx="6400800" cy="943328"/>
          </a:xfrm>
        </p:spPr>
        <p:txBody>
          <a:bodyPr/>
          <a:lstStyle/>
          <a:p>
            <a:r>
              <a:rPr lang="en-US" dirty="0" smtClean="0">
                <a:solidFill>
                  <a:schemeClr val="tx2">
                    <a:lumMod val="75000"/>
                  </a:schemeClr>
                </a:solidFill>
                <a:latin typeface="Cambria"/>
                <a:cs typeface="Cambria"/>
              </a:rPr>
              <a:t>The Case of the Missing Balances</a:t>
            </a:r>
            <a:endParaRPr lang="en-US" dirty="0">
              <a:solidFill>
                <a:schemeClr val="tx2">
                  <a:lumMod val="75000"/>
                </a:schemeClr>
              </a:solidFill>
              <a:latin typeface="Cambria"/>
              <a:cs typeface="Cambria"/>
            </a:endParaRPr>
          </a:p>
        </p:txBody>
      </p:sp>
      <p:pic>
        <p:nvPicPr>
          <p:cNvPr id="4" name="Picture 3" descr="4188517246_eda930657a_z.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222" y="3061133"/>
            <a:ext cx="8988777" cy="3559837"/>
          </a:xfrm>
          <a:prstGeom prst="rect">
            <a:avLst/>
          </a:prstGeom>
        </p:spPr>
      </p:pic>
    </p:spTree>
    <p:extLst>
      <p:ext uri="{BB962C8B-B14F-4D97-AF65-F5344CB8AC3E}">
        <p14:creationId xmlns:p14="http://schemas.microsoft.com/office/powerpoint/2010/main" val="31329820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ambria"/>
                <a:cs typeface="Cambria"/>
              </a:rPr>
              <a:t>Suspect 6: Mr. </a:t>
            </a:r>
            <a:r>
              <a:rPr lang="en-US" dirty="0" err="1" smtClean="0">
                <a:solidFill>
                  <a:srgbClr val="FFFF00"/>
                </a:solidFill>
                <a:latin typeface="Cambria"/>
                <a:cs typeface="Cambria"/>
              </a:rPr>
              <a:t>Jostone</a:t>
            </a:r>
            <a:endParaRPr lang="en-US" dirty="0">
              <a:solidFill>
                <a:srgbClr val="FFFF00"/>
              </a:solidFill>
              <a:latin typeface="Cambria"/>
              <a:cs typeface="Cambria"/>
            </a:endParaRPr>
          </a:p>
        </p:txBody>
      </p:sp>
      <p:sp>
        <p:nvSpPr>
          <p:cNvPr id="3" name="Content Placeholder 2"/>
          <p:cNvSpPr>
            <a:spLocks noGrp="1"/>
          </p:cNvSpPr>
          <p:nvPr>
            <p:ph idx="1"/>
          </p:nvPr>
        </p:nvSpPr>
        <p:spPr>
          <a:xfrm>
            <a:off x="457200" y="1600200"/>
            <a:ext cx="4792133" cy="4525963"/>
          </a:xfrm>
        </p:spPr>
        <p:txBody>
          <a:bodyPr>
            <a:normAutofit fontScale="85000" lnSpcReduction="20000"/>
          </a:bodyPr>
          <a:lstStyle/>
          <a:p>
            <a:r>
              <a:rPr lang="en-US" dirty="0">
                <a:solidFill>
                  <a:srgbClr val="C4BD97"/>
                </a:solidFill>
                <a:latin typeface="Cambria"/>
                <a:cs typeface="Cambria"/>
              </a:rPr>
              <a:t>Mr. </a:t>
            </a:r>
            <a:r>
              <a:rPr lang="en-US" dirty="0" err="1">
                <a:solidFill>
                  <a:srgbClr val="C4BD97"/>
                </a:solidFill>
                <a:latin typeface="Cambria"/>
                <a:cs typeface="Cambria"/>
              </a:rPr>
              <a:t>Jostone</a:t>
            </a:r>
            <a:r>
              <a:rPr lang="en-US" dirty="0">
                <a:solidFill>
                  <a:srgbClr val="C4BD97"/>
                </a:solidFill>
                <a:latin typeface="Cambria"/>
                <a:cs typeface="Cambria"/>
              </a:rPr>
              <a:t> is a high school biology teacher. Before he became a teacher, he worked at a hospital.  Due to his medical expertise, many teachers come to him for health advice. </a:t>
            </a:r>
            <a:r>
              <a:rPr lang="en-US" dirty="0">
                <a:solidFill>
                  <a:schemeClr val="tx2">
                    <a:lumMod val="75000"/>
                  </a:schemeClr>
                </a:solidFill>
                <a:latin typeface="Cambria"/>
                <a:cs typeface="Cambria"/>
              </a:rPr>
              <a:t>They say that he uses boric acid for an antiseptic</a:t>
            </a:r>
            <a:r>
              <a:rPr lang="en-US" dirty="0" smtClean="0">
                <a:solidFill>
                  <a:schemeClr val="tx2">
                    <a:lumMod val="75000"/>
                  </a:schemeClr>
                </a:solidFill>
                <a:latin typeface="Cambria"/>
                <a:cs typeface="Cambria"/>
              </a:rPr>
              <a:t>!</a:t>
            </a:r>
          </a:p>
          <a:p>
            <a:endParaRPr lang="en-US" dirty="0">
              <a:solidFill>
                <a:srgbClr val="C4BD97"/>
              </a:solidFill>
              <a:latin typeface="Cambria"/>
              <a:cs typeface="Cambria"/>
            </a:endParaRPr>
          </a:p>
          <a:p>
            <a:r>
              <a:rPr lang="en-US" dirty="0">
                <a:solidFill>
                  <a:srgbClr val="C4BD97"/>
                </a:solidFill>
                <a:latin typeface="Cambria"/>
                <a:cs typeface="Cambria"/>
              </a:rPr>
              <a:t>Pen found in his wallet: </a:t>
            </a:r>
            <a:r>
              <a:rPr lang="en-US" dirty="0" err="1">
                <a:solidFill>
                  <a:srgbClr val="C4BD97"/>
                </a:solidFill>
                <a:latin typeface="Cambria"/>
                <a:cs typeface="Cambria"/>
              </a:rPr>
              <a:t>Papermate</a:t>
            </a:r>
            <a:r>
              <a:rPr lang="en-US" dirty="0">
                <a:solidFill>
                  <a:srgbClr val="C4BD97"/>
                </a:solidFill>
                <a:latin typeface="Cambria"/>
                <a:cs typeface="Cambria"/>
              </a:rPr>
              <a:t> </a:t>
            </a:r>
            <a:r>
              <a:rPr lang="en-US" dirty="0" smtClean="0">
                <a:solidFill>
                  <a:srgbClr val="C4BD97"/>
                </a:solidFill>
                <a:latin typeface="Cambria"/>
                <a:cs typeface="Cambria"/>
              </a:rPr>
              <a:t>Gel </a:t>
            </a:r>
            <a:endParaRPr lang="en-US" dirty="0">
              <a:solidFill>
                <a:srgbClr val="C4BD97"/>
              </a:solidFill>
              <a:latin typeface="Cambria"/>
              <a:cs typeface="Cambria"/>
            </a:endParaRPr>
          </a:p>
        </p:txBody>
      </p:sp>
      <p:pic>
        <p:nvPicPr>
          <p:cNvPr id="5" name="Picture 4" descr="da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13778" y="1600200"/>
            <a:ext cx="2455334" cy="2455334"/>
          </a:xfrm>
          <a:prstGeom prst="rect">
            <a:avLst/>
          </a:prstGeom>
          <a:ln>
            <a:solidFill>
              <a:srgbClr val="FFFFFF"/>
            </a:solidFill>
          </a:ln>
        </p:spPr>
      </p:pic>
    </p:spTree>
    <p:extLst>
      <p:ext uri="{BB962C8B-B14F-4D97-AF65-F5344CB8AC3E}">
        <p14:creationId xmlns:p14="http://schemas.microsoft.com/office/powerpoint/2010/main" val="20057536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latin typeface="Cambria"/>
                <a:cs typeface="Cambria"/>
              </a:rPr>
              <a:t>Suspect 7: Ms. Gardener</a:t>
            </a:r>
            <a:endParaRPr lang="en-US" dirty="0">
              <a:solidFill>
                <a:schemeClr val="accent3"/>
              </a:solidFill>
              <a:latin typeface="Cambria"/>
              <a:cs typeface="Cambria"/>
            </a:endParaRPr>
          </a:p>
        </p:txBody>
      </p:sp>
      <p:sp>
        <p:nvSpPr>
          <p:cNvPr id="3" name="Content Placeholder 2"/>
          <p:cNvSpPr>
            <a:spLocks noGrp="1"/>
          </p:cNvSpPr>
          <p:nvPr>
            <p:ph idx="1"/>
          </p:nvPr>
        </p:nvSpPr>
        <p:spPr>
          <a:xfrm>
            <a:off x="457200" y="1600200"/>
            <a:ext cx="5398911" cy="4525963"/>
          </a:xfrm>
        </p:spPr>
        <p:txBody>
          <a:bodyPr>
            <a:normAutofit fontScale="92500" lnSpcReduction="20000"/>
          </a:bodyPr>
          <a:lstStyle/>
          <a:p>
            <a:r>
              <a:rPr lang="en-US" dirty="0">
                <a:solidFill>
                  <a:srgbClr val="C4BD97"/>
                </a:solidFill>
                <a:latin typeface="Cambria"/>
                <a:cs typeface="Cambria"/>
              </a:rPr>
              <a:t>Ms. Gardener is a high school anatomy and physiology teacher. </a:t>
            </a:r>
            <a:r>
              <a:rPr lang="en-US" dirty="0">
                <a:solidFill>
                  <a:schemeClr val="tx2">
                    <a:lumMod val="75000"/>
                  </a:schemeClr>
                </a:solidFill>
                <a:latin typeface="Cambria"/>
                <a:cs typeface="Cambria"/>
              </a:rPr>
              <a:t>She recently conducted a health lab where students were given pure sugar to eat before testing their blood sugar. </a:t>
            </a:r>
            <a:endParaRPr lang="en-US" dirty="0" smtClean="0">
              <a:solidFill>
                <a:schemeClr val="tx2">
                  <a:lumMod val="75000"/>
                </a:schemeClr>
              </a:solidFill>
              <a:latin typeface="Cambria"/>
              <a:cs typeface="Cambria"/>
            </a:endParaRPr>
          </a:p>
          <a:p>
            <a:endParaRPr lang="en-US" dirty="0">
              <a:solidFill>
                <a:srgbClr val="C4BD97"/>
              </a:solidFill>
              <a:latin typeface="Cambria"/>
              <a:cs typeface="Cambria"/>
            </a:endParaRPr>
          </a:p>
          <a:p>
            <a:r>
              <a:rPr lang="en-US" dirty="0">
                <a:solidFill>
                  <a:srgbClr val="C4BD97"/>
                </a:solidFill>
                <a:latin typeface="Cambria"/>
                <a:cs typeface="Cambria"/>
              </a:rPr>
              <a:t>Pen found in her car: </a:t>
            </a:r>
            <a:r>
              <a:rPr lang="en-US" dirty="0" err="1">
                <a:solidFill>
                  <a:srgbClr val="C4BD97"/>
                </a:solidFill>
                <a:latin typeface="Cambria"/>
                <a:cs typeface="Cambria"/>
              </a:rPr>
              <a:t>Papermate</a:t>
            </a:r>
            <a:r>
              <a:rPr lang="en-US" dirty="0">
                <a:solidFill>
                  <a:srgbClr val="C4BD97"/>
                </a:solidFill>
                <a:latin typeface="Cambria"/>
                <a:cs typeface="Cambria"/>
              </a:rPr>
              <a:t> ballpoint Flex Grip Elite</a:t>
            </a:r>
          </a:p>
          <a:p>
            <a:endParaRPr lang="en-US" dirty="0">
              <a:solidFill>
                <a:schemeClr val="tx2">
                  <a:lumMod val="75000"/>
                </a:schemeClr>
              </a:solidFill>
            </a:endParaRPr>
          </a:p>
        </p:txBody>
      </p:sp>
      <p:pic>
        <p:nvPicPr>
          <p:cNvPr id="7" name="Picture 6" descr="sara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2445" y="1600200"/>
            <a:ext cx="2365022" cy="2365022"/>
          </a:xfrm>
          <a:prstGeom prst="rect">
            <a:avLst/>
          </a:prstGeom>
          <a:ln>
            <a:solidFill>
              <a:srgbClr val="FFFFFF"/>
            </a:solidFill>
          </a:ln>
        </p:spPr>
      </p:pic>
    </p:spTree>
    <p:extLst>
      <p:ext uri="{BB962C8B-B14F-4D97-AF65-F5344CB8AC3E}">
        <p14:creationId xmlns:p14="http://schemas.microsoft.com/office/powerpoint/2010/main" val="11737395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latin typeface="Cambria"/>
                <a:cs typeface="Cambria"/>
              </a:rPr>
              <a:t>Suspect 8: Mr. </a:t>
            </a:r>
            <a:r>
              <a:rPr lang="en-US" dirty="0" err="1" smtClean="0">
                <a:solidFill>
                  <a:srgbClr val="3366FF"/>
                </a:solidFill>
                <a:latin typeface="Cambria"/>
                <a:cs typeface="Cambria"/>
              </a:rPr>
              <a:t>Zuckter</a:t>
            </a:r>
            <a:endParaRPr lang="en-US" dirty="0">
              <a:solidFill>
                <a:srgbClr val="3366FF"/>
              </a:solidFill>
              <a:latin typeface="Cambria"/>
              <a:cs typeface="Cambria"/>
            </a:endParaRPr>
          </a:p>
        </p:txBody>
      </p:sp>
      <p:sp>
        <p:nvSpPr>
          <p:cNvPr id="3" name="Content Placeholder 2"/>
          <p:cNvSpPr>
            <a:spLocks noGrp="1"/>
          </p:cNvSpPr>
          <p:nvPr>
            <p:ph idx="1"/>
          </p:nvPr>
        </p:nvSpPr>
        <p:spPr>
          <a:xfrm>
            <a:off x="457200" y="1600200"/>
            <a:ext cx="4749800" cy="4525963"/>
          </a:xfrm>
        </p:spPr>
        <p:txBody>
          <a:bodyPr>
            <a:normAutofit fontScale="92500" lnSpcReduction="10000"/>
          </a:bodyPr>
          <a:lstStyle/>
          <a:p>
            <a:r>
              <a:rPr lang="en-US" dirty="0">
                <a:solidFill>
                  <a:srgbClr val="C4BD97"/>
                </a:solidFill>
                <a:latin typeface="Cambria"/>
                <a:cs typeface="Cambria"/>
              </a:rPr>
              <a:t>Mr. </a:t>
            </a:r>
            <a:r>
              <a:rPr lang="en-US" dirty="0" err="1">
                <a:solidFill>
                  <a:srgbClr val="C4BD97"/>
                </a:solidFill>
                <a:latin typeface="Cambria"/>
                <a:cs typeface="Cambria"/>
              </a:rPr>
              <a:t>Zuckter</a:t>
            </a:r>
            <a:r>
              <a:rPr lang="en-US" dirty="0">
                <a:solidFill>
                  <a:srgbClr val="C4BD97"/>
                </a:solidFill>
                <a:latin typeface="Cambria"/>
                <a:cs typeface="Cambria"/>
              </a:rPr>
              <a:t> is a physics teacher. He has an ant problem in his classroom and has been using </a:t>
            </a:r>
            <a:r>
              <a:rPr lang="en-US" dirty="0" smtClean="0">
                <a:solidFill>
                  <a:srgbClr val="C4BD97"/>
                </a:solidFill>
                <a:latin typeface="Cambria"/>
                <a:cs typeface="Cambria"/>
              </a:rPr>
              <a:t>boric acid (a known insecticide) to </a:t>
            </a:r>
            <a:r>
              <a:rPr lang="en-US" dirty="0">
                <a:solidFill>
                  <a:srgbClr val="C4BD97"/>
                </a:solidFill>
                <a:latin typeface="Cambria"/>
                <a:cs typeface="Cambria"/>
              </a:rPr>
              <a:t>get rid of the them</a:t>
            </a:r>
            <a:r>
              <a:rPr lang="en-US" dirty="0" smtClean="0">
                <a:solidFill>
                  <a:srgbClr val="C4BD97"/>
                </a:solidFill>
                <a:latin typeface="Cambria"/>
                <a:cs typeface="Cambria"/>
              </a:rPr>
              <a:t>.</a:t>
            </a:r>
          </a:p>
          <a:p>
            <a:endParaRPr lang="en-US" dirty="0">
              <a:solidFill>
                <a:srgbClr val="C4BD97"/>
              </a:solidFill>
              <a:latin typeface="Cambria"/>
              <a:cs typeface="Cambria"/>
            </a:endParaRPr>
          </a:p>
          <a:p>
            <a:r>
              <a:rPr lang="en-US" dirty="0">
                <a:solidFill>
                  <a:srgbClr val="C4BD97"/>
                </a:solidFill>
                <a:latin typeface="Cambria"/>
                <a:cs typeface="Cambria"/>
              </a:rPr>
              <a:t>Pen found in his teaching bag: Zebra </a:t>
            </a:r>
            <a:r>
              <a:rPr lang="en-US" dirty="0" err="1">
                <a:solidFill>
                  <a:srgbClr val="C4BD97"/>
                </a:solidFill>
                <a:latin typeface="Cambria"/>
                <a:cs typeface="Cambria"/>
              </a:rPr>
              <a:t>Zgrip</a:t>
            </a:r>
            <a:endParaRPr lang="en-US" dirty="0">
              <a:solidFill>
                <a:srgbClr val="C4BD97"/>
              </a:solidFill>
              <a:latin typeface="Cambria"/>
              <a:cs typeface="Cambria"/>
            </a:endParaRPr>
          </a:p>
          <a:p>
            <a:endParaRPr lang="en-US" dirty="0">
              <a:solidFill>
                <a:srgbClr val="C4BD97"/>
              </a:solidFill>
            </a:endParaRPr>
          </a:p>
        </p:txBody>
      </p:sp>
      <p:pic>
        <p:nvPicPr>
          <p:cNvPr id="4" name="Picture 3" descr="setphe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09355" y="1707444"/>
            <a:ext cx="2455334" cy="2455334"/>
          </a:xfrm>
          <a:prstGeom prst="rect">
            <a:avLst/>
          </a:prstGeom>
          <a:ln>
            <a:solidFill>
              <a:srgbClr val="FFFFFF"/>
            </a:solidFill>
          </a:ln>
        </p:spPr>
      </p:pic>
    </p:spTree>
    <p:extLst>
      <p:ext uri="{BB962C8B-B14F-4D97-AF65-F5344CB8AC3E}">
        <p14:creationId xmlns:p14="http://schemas.microsoft.com/office/powerpoint/2010/main" val="39222583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ambria"/>
                <a:cs typeface="Cambria"/>
              </a:rPr>
              <a:t>Suspect 9: Dr. Feinstein</a:t>
            </a:r>
            <a:endParaRPr lang="en-US" dirty="0">
              <a:solidFill>
                <a:srgbClr val="FF0000"/>
              </a:solidFill>
              <a:latin typeface="Cambria"/>
              <a:cs typeface="Cambria"/>
            </a:endParaRPr>
          </a:p>
        </p:txBody>
      </p:sp>
      <p:sp>
        <p:nvSpPr>
          <p:cNvPr id="3" name="Content Placeholder 2"/>
          <p:cNvSpPr>
            <a:spLocks noGrp="1"/>
          </p:cNvSpPr>
          <p:nvPr>
            <p:ph idx="1"/>
          </p:nvPr>
        </p:nvSpPr>
        <p:spPr>
          <a:xfrm>
            <a:off x="457200" y="1600200"/>
            <a:ext cx="5243689" cy="4698559"/>
          </a:xfrm>
        </p:spPr>
        <p:txBody>
          <a:bodyPr>
            <a:normAutofit fontScale="85000" lnSpcReduction="20000"/>
          </a:bodyPr>
          <a:lstStyle/>
          <a:p>
            <a:r>
              <a:rPr lang="en-US" dirty="0" smtClean="0">
                <a:solidFill>
                  <a:srgbClr val="C4BD97"/>
                </a:solidFill>
                <a:latin typeface="Cambria"/>
                <a:cs typeface="Cambria"/>
              </a:rPr>
              <a:t>Dr. Feinstein (known as “Mad Dr. Feinstein”) is the lead scientist at the Driscoll Berry Laboratory in Watsonville. He always carries fertilizer from the berry field with with him. Dr. Feinstein has been known to gamble on the berry crop and may have stolen the balances to pay off his debts.</a:t>
            </a:r>
          </a:p>
          <a:p>
            <a:endParaRPr lang="en-US" dirty="0">
              <a:solidFill>
                <a:srgbClr val="C4BD97"/>
              </a:solidFill>
              <a:latin typeface="Cambria"/>
              <a:cs typeface="Cambria"/>
            </a:endParaRPr>
          </a:p>
          <a:p>
            <a:r>
              <a:rPr lang="en-US" dirty="0">
                <a:solidFill>
                  <a:srgbClr val="C4BD97"/>
                </a:solidFill>
                <a:latin typeface="Cambria"/>
                <a:cs typeface="Cambria"/>
              </a:rPr>
              <a:t>Pen found at the lab: </a:t>
            </a:r>
            <a:r>
              <a:rPr lang="en-US" dirty="0" err="1">
                <a:solidFill>
                  <a:srgbClr val="C4BD97"/>
                </a:solidFill>
                <a:latin typeface="Cambria"/>
                <a:cs typeface="Cambria"/>
              </a:rPr>
              <a:t>Bic</a:t>
            </a:r>
            <a:r>
              <a:rPr lang="en-US" dirty="0">
                <a:solidFill>
                  <a:srgbClr val="C4BD97"/>
                </a:solidFill>
                <a:latin typeface="Cambria"/>
                <a:cs typeface="Cambria"/>
              </a:rPr>
              <a:t> Round </a:t>
            </a:r>
            <a:r>
              <a:rPr lang="en-US" dirty="0" err="1">
                <a:solidFill>
                  <a:srgbClr val="C4BD97"/>
                </a:solidFill>
                <a:latin typeface="Cambria"/>
                <a:cs typeface="Cambria"/>
              </a:rPr>
              <a:t>Stic</a:t>
            </a:r>
            <a:r>
              <a:rPr lang="en-US" dirty="0">
                <a:solidFill>
                  <a:srgbClr val="C4BD97"/>
                </a:solidFill>
                <a:latin typeface="Cambria"/>
                <a:cs typeface="Cambria"/>
              </a:rPr>
              <a:t> Grip</a:t>
            </a:r>
          </a:p>
          <a:p>
            <a:endParaRPr lang="en-US" dirty="0">
              <a:solidFill>
                <a:srgbClr val="C4BD97"/>
              </a:solidFill>
            </a:endParaRPr>
          </a:p>
        </p:txBody>
      </p:sp>
      <p:pic>
        <p:nvPicPr>
          <p:cNvPr id="4" name="Picture 3" descr="Macintosh HD:Users:rachelzuercher:Downloads:Einstein-formal_portrait-35.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65333" y="1600200"/>
            <a:ext cx="2144889" cy="2435578"/>
          </a:xfrm>
          <a:prstGeom prst="rect">
            <a:avLst/>
          </a:prstGeom>
          <a:noFill/>
          <a:ln>
            <a:solidFill>
              <a:schemeClr val="tx1"/>
            </a:solidFill>
          </a:ln>
        </p:spPr>
      </p:pic>
    </p:spTree>
    <p:extLst>
      <p:ext uri="{BB962C8B-B14F-4D97-AF65-F5344CB8AC3E}">
        <p14:creationId xmlns:p14="http://schemas.microsoft.com/office/powerpoint/2010/main" val="16598567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latin typeface="Cambria"/>
                <a:cs typeface="Cambria"/>
              </a:rPr>
              <a:t>Chemistry forensics skills</a:t>
            </a:r>
            <a:endParaRPr lang="en-US" dirty="0">
              <a:solidFill>
                <a:schemeClr val="accent6">
                  <a:lumMod val="75000"/>
                </a:schemeClr>
              </a:solidFill>
              <a:latin typeface="Cambria"/>
              <a:cs typeface="Cambria"/>
            </a:endParaRPr>
          </a:p>
        </p:txBody>
      </p:sp>
      <p:sp>
        <p:nvSpPr>
          <p:cNvPr id="3" name="Content Placeholder 2"/>
          <p:cNvSpPr>
            <a:spLocks noGrp="1"/>
          </p:cNvSpPr>
          <p:nvPr>
            <p:ph idx="1"/>
          </p:nvPr>
        </p:nvSpPr>
        <p:spPr/>
        <p:txBody>
          <a:bodyPr>
            <a:normAutofit/>
          </a:bodyPr>
          <a:lstStyle/>
          <a:p>
            <a:r>
              <a:rPr lang="en-US" dirty="0" smtClean="0">
                <a:solidFill>
                  <a:srgbClr val="C4BD97"/>
                </a:solidFill>
                <a:latin typeface="Cambria"/>
                <a:cs typeface="Cambria"/>
              </a:rPr>
              <a:t>You will need to test for:</a:t>
            </a:r>
          </a:p>
          <a:p>
            <a:pPr lvl="1"/>
            <a:r>
              <a:rPr lang="en-US" dirty="0" smtClean="0">
                <a:solidFill>
                  <a:srgbClr val="C4BD97"/>
                </a:solidFill>
                <a:latin typeface="Cambria"/>
                <a:cs typeface="Cambria"/>
              </a:rPr>
              <a:t>Melting point</a:t>
            </a:r>
          </a:p>
          <a:p>
            <a:pPr lvl="1"/>
            <a:r>
              <a:rPr lang="en-US" dirty="0" smtClean="0">
                <a:solidFill>
                  <a:srgbClr val="C4BD97"/>
                </a:solidFill>
                <a:latin typeface="Cambria"/>
                <a:cs typeface="Cambria"/>
              </a:rPr>
              <a:t>Solubility</a:t>
            </a:r>
          </a:p>
          <a:p>
            <a:pPr lvl="1"/>
            <a:r>
              <a:rPr lang="en-US" dirty="0" smtClean="0">
                <a:solidFill>
                  <a:srgbClr val="C4BD97"/>
                </a:solidFill>
                <a:latin typeface="Cambria"/>
                <a:cs typeface="Cambria"/>
              </a:rPr>
              <a:t>Conductivity</a:t>
            </a:r>
          </a:p>
          <a:p>
            <a:pPr lvl="1"/>
            <a:r>
              <a:rPr lang="en-US" dirty="0" smtClean="0">
                <a:solidFill>
                  <a:srgbClr val="C4BD97"/>
                </a:solidFill>
                <a:latin typeface="Cambria"/>
                <a:cs typeface="Cambria"/>
              </a:rPr>
              <a:t>Flame color</a:t>
            </a:r>
          </a:p>
          <a:p>
            <a:pPr lvl="1"/>
            <a:endParaRPr lang="en-US" dirty="0" smtClean="0">
              <a:solidFill>
                <a:srgbClr val="C4BD97"/>
              </a:solidFill>
              <a:latin typeface="Cambria"/>
              <a:cs typeface="Cambria"/>
            </a:endParaRPr>
          </a:p>
          <a:p>
            <a:r>
              <a:rPr lang="en-US" dirty="0" smtClean="0">
                <a:solidFill>
                  <a:srgbClr val="C4BD97"/>
                </a:solidFill>
                <a:latin typeface="Cambria"/>
                <a:cs typeface="Cambria"/>
              </a:rPr>
              <a:t>Ink test – chromatography</a:t>
            </a:r>
            <a:endParaRPr lang="en-US" dirty="0" smtClean="0">
              <a:latin typeface="Cambria"/>
              <a:cs typeface="Cambria"/>
            </a:endParaRPr>
          </a:p>
          <a:p>
            <a:pPr lvl="1"/>
            <a:endParaRPr lang="en-US" dirty="0" smtClean="0"/>
          </a:p>
        </p:txBody>
      </p:sp>
    </p:spTree>
    <p:extLst>
      <p:ext uri="{BB962C8B-B14F-4D97-AF65-F5344CB8AC3E}">
        <p14:creationId xmlns:p14="http://schemas.microsoft.com/office/powerpoint/2010/main" val="13328265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Chromatography</a:t>
            </a:r>
            <a:endParaRPr lang="en-US" dirty="0">
              <a:solidFill>
                <a:srgbClr val="E46C0A"/>
              </a:solidFill>
              <a:latin typeface="Cambria"/>
              <a:cs typeface="Cambria"/>
            </a:endParaRPr>
          </a:p>
        </p:txBody>
      </p:sp>
      <p:sp>
        <p:nvSpPr>
          <p:cNvPr id="3" name="Content Placeholder 2"/>
          <p:cNvSpPr>
            <a:spLocks noGrp="1"/>
          </p:cNvSpPr>
          <p:nvPr>
            <p:ph idx="1"/>
          </p:nvPr>
        </p:nvSpPr>
        <p:spPr>
          <a:xfrm>
            <a:off x="457200" y="1417638"/>
            <a:ext cx="4944533" cy="5073473"/>
          </a:xfrm>
        </p:spPr>
        <p:txBody>
          <a:bodyPr>
            <a:normAutofit fontScale="70000" lnSpcReduction="20000"/>
          </a:bodyPr>
          <a:lstStyle/>
          <a:p>
            <a:endParaRPr lang="en-US" dirty="0">
              <a:solidFill>
                <a:srgbClr val="C4BD97"/>
              </a:solidFill>
              <a:latin typeface="Cambria"/>
              <a:cs typeface="Cambria"/>
            </a:endParaRPr>
          </a:p>
          <a:p>
            <a:r>
              <a:rPr lang="en-US" dirty="0" smtClean="0">
                <a:solidFill>
                  <a:srgbClr val="C4BD97"/>
                </a:solidFill>
                <a:latin typeface="Cambria"/>
                <a:cs typeface="Cambria"/>
              </a:rPr>
              <a:t>Pour 25 ml </a:t>
            </a:r>
            <a:r>
              <a:rPr lang="en-US" dirty="0">
                <a:solidFill>
                  <a:srgbClr val="C4BD97"/>
                </a:solidFill>
                <a:latin typeface="Cambria"/>
                <a:cs typeface="Cambria"/>
              </a:rPr>
              <a:t>of </a:t>
            </a:r>
            <a:r>
              <a:rPr lang="en-US" dirty="0" smtClean="0">
                <a:solidFill>
                  <a:srgbClr val="C4BD97"/>
                </a:solidFill>
                <a:latin typeface="Cambria"/>
                <a:cs typeface="Cambria"/>
              </a:rPr>
              <a:t>alcohol into a 400 </a:t>
            </a:r>
            <a:r>
              <a:rPr lang="en-US" dirty="0">
                <a:solidFill>
                  <a:srgbClr val="C4BD97"/>
                </a:solidFill>
                <a:latin typeface="Cambria"/>
                <a:cs typeface="Cambria"/>
              </a:rPr>
              <a:t>ml </a:t>
            </a:r>
            <a:r>
              <a:rPr lang="en-US" dirty="0" smtClean="0">
                <a:solidFill>
                  <a:srgbClr val="C4BD97"/>
                </a:solidFill>
                <a:latin typeface="Cambria"/>
                <a:cs typeface="Cambria"/>
              </a:rPr>
              <a:t>beaker.</a:t>
            </a:r>
          </a:p>
          <a:p>
            <a:endParaRPr lang="en-US" dirty="0">
              <a:solidFill>
                <a:srgbClr val="C4BD97"/>
              </a:solidFill>
              <a:latin typeface="Cambria"/>
              <a:cs typeface="Cambria"/>
            </a:endParaRPr>
          </a:p>
          <a:p>
            <a:r>
              <a:rPr lang="en-US" dirty="0" smtClean="0">
                <a:solidFill>
                  <a:srgbClr val="C4BD97"/>
                </a:solidFill>
                <a:latin typeface="Cambria"/>
                <a:cs typeface="Cambria"/>
              </a:rPr>
              <a:t>Prepare chromatography paper </a:t>
            </a:r>
            <a:r>
              <a:rPr lang="en-US" dirty="0">
                <a:solidFill>
                  <a:srgbClr val="C4BD97"/>
                </a:solidFill>
                <a:latin typeface="Cambria"/>
                <a:cs typeface="Cambria"/>
              </a:rPr>
              <a:t>using the 5 pens from the crime suspects.</a:t>
            </a:r>
          </a:p>
          <a:p>
            <a:endParaRPr lang="en-US" dirty="0">
              <a:solidFill>
                <a:srgbClr val="C4BD97"/>
              </a:solidFill>
              <a:latin typeface="Cambria"/>
              <a:cs typeface="Cambria"/>
            </a:endParaRPr>
          </a:p>
          <a:p>
            <a:r>
              <a:rPr lang="en-US" dirty="0" smtClean="0">
                <a:solidFill>
                  <a:srgbClr val="C4BD97"/>
                </a:solidFill>
                <a:latin typeface="Cambria"/>
                <a:cs typeface="Cambria"/>
              </a:rPr>
              <a:t>Place </a:t>
            </a:r>
            <a:r>
              <a:rPr lang="en-US" dirty="0">
                <a:solidFill>
                  <a:srgbClr val="C4BD97"/>
                </a:solidFill>
                <a:latin typeface="Cambria"/>
                <a:cs typeface="Cambria"/>
              </a:rPr>
              <a:t>the </a:t>
            </a:r>
            <a:r>
              <a:rPr lang="en-US" dirty="0" smtClean="0">
                <a:solidFill>
                  <a:srgbClr val="C4BD97"/>
                </a:solidFill>
                <a:latin typeface="Cambria"/>
                <a:cs typeface="Cambria"/>
              </a:rPr>
              <a:t>samples in </a:t>
            </a:r>
            <a:r>
              <a:rPr lang="en-US" dirty="0">
                <a:solidFill>
                  <a:srgbClr val="C4BD97"/>
                </a:solidFill>
                <a:latin typeface="Cambria"/>
                <a:cs typeface="Cambria"/>
              </a:rPr>
              <a:t>the </a:t>
            </a:r>
            <a:r>
              <a:rPr lang="en-US" dirty="0" smtClean="0">
                <a:solidFill>
                  <a:srgbClr val="C4BD97"/>
                </a:solidFill>
                <a:latin typeface="Cambria"/>
                <a:cs typeface="Cambria"/>
              </a:rPr>
              <a:t>beaker to develop and wait 20 minutes.  </a:t>
            </a:r>
            <a:endParaRPr lang="en-US" dirty="0">
              <a:solidFill>
                <a:srgbClr val="C4BD97"/>
              </a:solidFill>
              <a:latin typeface="Cambria"/>
              <a:cs typeface="Cambria"/>
            </a:endParaRPr>
          </a:p>
          <a:p>
            <a:endParaRPr lang="en-US" dirty="0">
              <a:solidFill>
                <a:srgbClr val="C4BD97"/>
              </a:solidFill>
              <a:latin typeface="Cambria"/>
              <a:cs typeface="Cambria"/>
            </a:endParaRPr>
          </a:p>
          <a:p>
            <a:r>
              <a:rPr lang="en-US" dirty="0" smtClean="0">
                <a:solidFill>
                  <a:srgbClr val="C4BD97"/>
                </a:solidFill>
                <a:latin typeface="Cambria"/>
                <a:cs typeface="Cambria"/>
              </a:rPr>
              <a:t>Compare </a:t>
            </a:r>
            <a:r>
              <a:rPr lang="en-US" dirty="0">
                <a:solidFill>
                  <a:srgbClr val="C4BD97"/>
                </a:solidFill>
                <a:latin typeface="Cambria"/>
                <a:cs typeface="Cambria"/>
              </a:rPr>
              <a:t>the ink sample from the crime scene to the ink samples from the suspect’s pens.</a:t>
            </a:r>
          </a:p>
        </p:txBody>
      </p:sp>
      <p:pic>
        <p:nvPicPr>
          <p:cNvPr id="4" name="Picture 3" descr="IMG_083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01733" y="2193675"/>
            <a:ext cx="3488266" cy="3355696"/>
          </a:xfrm>
          <a:prstGeom prst="rect">
            <a:avLst/>
          </a:prstGeom>
          <a:ln>
            <a:solidFill>
              <a:schemeClr val="tx1"/>
            </a:solidFill>
          </a:ln>
        </p:spPr>
      </p:pic>
    </p:spTree>
    <p:extLst>
      <p:ext uri="{BB962C8B-B14F-4D97-AF65-F5344CB8AC3E}">
        <p14:creationId xmlns:p14="http://schemas.microsoft.com/office/powerpoint/2010/main" val="35245462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Melting point test</a:t>
            </a:r>
            <a:endParaRPr lang="en-US" dirty="0">
              <a:solidFill>
                <a:srgbClr val="E46C0A"/>
              </a:solidFill>
              <a:latin typeface="Cambria"/>
              <a:cs typeface="Cambria"/>
            </a:endParaRPr>
          </a:p>
        </p:txBody>
      </p:sp>
      <p:sp>
        <p:nvSpPr>
          <p:cNvPr id="3" name="Content Placeholder 2"/>
          <p:cNvSpPr>
            <a:spLocks noGrp="1"/>
          </p:cNvSpPr>
          <p:nvPr>
            <p:ph idx="1"/>
          </p:nvPr>
        </p:nvSpPr>
        <p:spPr>
          <a:xfrm>
            <a:off x="457200" y="1600200"/>
            <a:ext cx="4552244" cy="4525963"/>
          </a:xfrm>
        </p:spPr>
        <p:txBody>
          <a:bodyPr/>
          <a:lstStyle/>
          <a:p>
            <a:r>
              <a:rPr lang="en-US" dirty="0" smtClean="0">
                <a:solidFill>
                  <a:srgbClr val="C4BD97"/>
                </a:solidFill>
                <a:latin typeface="Cambria"/>
                <a:cs typeface="Cambria"/>
              </a:rPr>
              <a:t>Plug in the hot plate.</a:t>
            </a:r>
          </a:p>
          <a:p>
            <a:r>
              <a:rPr lang="en-US" dirty="0" smtClean="0">
                <a:solidFill>
                  <a:srgbClr val="C4BD97"/>
                </a:solidFill>
                <a:latin typeface="Cambria"/>
                <a:cs typeface="Cambria"/>
              </a:rPr>
              <a:t>Put a sample of the unknown on a slide.</a:t>
            </a:r>
          </a:p>
          <a:p>
            <a:r>
              <a:rPr lang="en-US" dirty="0" smtClean="0">
                <a:solidFill>
                  <a:srgbClr val="C4BD97"/>
                </a:solidFill>
                <a:latin typeface="Cambria"/>
                <a:cs typeface="Cambria"/>
              </a:rPr>
              <a:t>Place the slide on the hot plate.</a:t>
            </a:r>
          </a:p>
          <a:p>
            <a:r>
              <a:rPr lang="en-US" dirty="0" smtClean="0">
                <a:solidFill>
                  <a:srgbClr val="C4BD97"/>
                </a:solidFill>
                <a:latin typeface="Cambria"/>
                <a:cs typeface="Cambria"/>
              </a:rPr>
              <a:t>Record the melting point if the compound melts.</a:t>
            </a:r>
          </a:p>
        </p:txBody>
      </p:sp>
      <p:pic>
        <p:nvPicPr>
          <p:cNvPr id="5" name="Picture 4" descr="photo-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666074" y="1977379"/>
            <a:ext cx="4477925" cy="3358444"/>
          </a:xfrm>
          <a:prstGeom prst="rect">
            <a:avLst/>
          </a:prstGeom>
          <a:ln>
            <a:solidFill>
              <a:srgbClr val="FFFFFF"/>
            </a:solidFill>
          </a:ln>
        </p:spPr>
      </p:pic>
    </p:spTree>
    <p:extLst>
      <p:ext uri="{BB962C8B-B14F-4D97-AF65-F5344CB8AC3E}">
        <p14:creationId xmlns:p14="http://schemas.microsoft.com/office/powerpoint/2010/main" val="11730977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Solubility test</a:t>
            </a:r>
            <a:endParaRPr lang="en-US" dirty="0">
              <a:solidFill>
                <a:srgbClr val="E46C0A"/>
              </a:solidFill>
              <a:latin typeface="Cambria"/>
              <a:cs typeface="Cambria"/>
            </a:endParaRPr>
          </a:p>
        </p:txBody>
      </p:sp>
      <p:sp>
        <p:nvSpPr>
          <p:cNvPr id="3" name="Content Placeholder 2"/>
          <p:cNvSpPr>
            <a:spLocks noGrp="1"/>
          </p:cNvSpPr>
          <p:nvPr>
            <p:ph idx="1"/>
          </p:nvPr>
        </p:nvSpPr>
        <p:spPr>
          <a:xfrm>
            <a:off x="457200" y="1600200"/>
            <a:ext cx="5046133" cy="4525963"/>
          </a:xfrm>
        </p:spPr>
        <p:txBody>
          <a:bodyPr/>
          <a:lstStyle/>
          <a:p>
            <a:r>
              <a:rPr lang="en-US" dirty="0" smtClean="0">
                <a:solidFill>
                  <a:srgbClr val="C4BD97"/>
                </a:solidFill>
                <a:latin typeface="Cambria"/>
                <a:cs typeface="Cambria"/>
              </a:rPr>
              <a:t>Make a solution with 5 mL water and </a:t>
            </a:r>
            <a:r>
              <a:rPr lang="en-US" dirty="0" smtClean="0">
                <a:solidFill>
                  <a:schemeClr val="tx2">
                    <a:lumMod val="75000"/>
                  </a:schemeClr>
                </a:solidFill>
                <a:latin typeface="Cambria"/>
                <a:cs typeface="Cambria"/>
              </a:rPr>
              <a:t>2 scoops of the solid</a:t>
            </a:r>
            <a:r>
              <a:rPr lang="en-US" dirty="0" smtClean="0">
                <a:solidFill>
                  <a:srgbClr val="C4BD97"/>
                </a:solidFill>
                <a:latin typeface="Cambria"/>
                <a:cs typeface="Cambria"/>
              </a:rPr>
              <a:t>. </a:t>
            </a:r>
          </a:p>
          <a:p>
            <a:r>
              <a:rPr lang="en-US" dirty="0" smtClean="0">
                <a:solidFill>
                  <a:srgbClr val="C4BD97"/>
                </a:solidFill>
                <a:latin typeface="Cambria"/>
                <a:cs typeface="Cambria"/>
              </a:rPr>
              <a:t>Stir the solution.</a:t>
            </a:r>
          </a:p>
          <a:p>
            <a:r>
              <a:rPr lang="en-US" dirty="0" smtClean="0">
                <a:solidFill>
                  <a:srgbClr val="C4BD97"/>
                </a:solidFill>
                <a:latin typeface="Cambria"/>
                <a:cs typeface="Cambria"/>
              </a:rPr>
              <a:t>Does the solid dissolve, settle to the bottom or coat the top?  Record this information.  </a:t>
            </a:r>
          </a:p>
          <a:p>
            <a:endParaRPr lang="en-US" dirty="0">
              <a:solidFill>
                <a:srgbClr val="C4BD97"/>
              </a:solidFill>
            </a:endParaRPr>
          </a:p>
        </p:txBody>
      </p:sp>
      <p:pic>
        <p:nvPicPr>
          <p:cNvPr id="5" name="Picture 4" descr="photo-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276879" y="2069995"/>
            <a:ext cx="3758359" cy="2818769"/>
          </a:xfrm>
          <a:prstGeom prst="rect">
            <a:avLst/>
          </a:prstGeom>
          <a:ln>
            <a:solidFill>
              <a:schemeClr val="tx1"/>
            </a:solidFill>
          </a:ln>
        </p:spPr>
      </p:pic>
    </p:spTree>
    <p:extLst>
      <p:ext uri="{BB962C8B-B14F-4D97-AF65-F5344CB8AC3E}">
        <p14:creationId xmlns:p14="http://schemas.microsoft.com/office/powerpoint/2010/main" val="20236014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Flame test</a:t>
            </a:r>
            <a:endParaRPr lang="en-US" dirty="0">
              <a:solidFill>
                <a:srgbClr val="E46C0A"/>
              </a:solidFill>
              <a:latin typeface="Cambria"/>
              <a:cs typeface="Cambria"/>
            </a:endParaRPr>
          </a:p>
        </p:txBody>
      </p:sp>
      <p:sp>
        <p:nvSpPr>
          <p:cNvPr id="3" name="Content Placeholder 2"/>
          <p:cNvSpPr>
            <a:spLocks noGrp="1"/>
          </p:cNvSpPr>
          <p:nvPr>
            <p:ph idx="1"/>
          </p:nvPr>
        </p:nvSpPr>
        <p:spPr>
          <a:xfrm>
            <a:off x="457200" y="1600200"/>
            <a:ext cx="6316133" cy="4525963"/>
          </a:xfrm>
        </p:spPr>
        <p:txBody>
          <a:bodyPr/>
          <a:lstStyle/>
          <a:p>
            <a:r>
              <a:rPr lang="en-US" dirty="0" smtClean="0">
                <a:solidFill>
                  <a:srgbClr val="C4BD97"/>
                </a:solidFill>
                <a:latin typeface="Cambria"/>
                <a:cs typeface="Cambria"/>
              </a:rPr>
              <a:t>Some chemicals have distinct colors when being burned.</a:t>
            </a:r>
            <a:endParaRPr lang="en-US" dirty="0">
              <a:solidFill>
                <a:srgbClr val="C4BD97"/>
              </a:solidFill>
              <a:latin typeface="Cambria"/>
              <a:cs typeface="Cambria"/>
            </a:endParaRPr>
          </a:p>
        </p:txBody>
      </p:sp>
      <p:pic>
        <p:nvPicPr>
          <p:cNvPr id="4" name="Picture 3" descr="Bunsen_burner_flame_typ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0111" y="2949223"/>
            <a:ext cx="4826000" cy="3471332"/>
          </a:xfrm>
          <a:prstGeom prst="rect">
            <a:avLst/>
          </a:prstGeom>
        </p:spPr>
      </p:pic>
      <p:pic>
        <p:nvPicPr>
          <p:cNvPr id="5" name="Picture 4" descr="FlammenfärbungS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6049" y="0"/>
            <a:ext cx="2257951" cy="6858000"/>
          </a:xfrm>
          <a:prstGeom prst="rect">
            <a:avLst/>
          </a:prstGeom>
          <a:ln>
            <a:solidFill>
              <a:srgbClr val="FFFFFF"/>
            </a:solidFill>
          </a:ln>
        </p:spPr>
      </p:pic>
    </p:spTree>
    <p:extLst>
      <p:ext uri="{BB962C8B-B14F-4D97-AF65-F5344CB8AC3E}">
        <p14:creationId xmlns:p14="http://schemas.microsoft.com/office/powerpoint/2010/main" val="34550973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Flame test</a:t>
            </a:r>
            <a:endParaRPr lang="en-US" dirty="0">
              <a:solidFill>
                <a:srgbClr val="E46C0A"/>
              </a:solidFill>
              <a:latin typeface="Cambria"/>
              <a:cs typeface="Cambria"/>
            </a:endParaRPr>
          </a:p>
        </p:txBody>
      </p:sp>
      <p:sp>
        <p:nvSpPr>
          <p:cNvPr id="3" name="Content Placeholder 2"/>
          <p:cNvSpPr>
            <a:spLocks noGrp="1"/>
          </p:cNvSpPr>
          <p:nvPr>
            <p:ph idx="1"/>
          </p:nvPr>
        </p:nvSpPr>
        <p:spPr>
          <a:xfrm>
            <a:off x="457200" y="1600200"/>
            <a:ext cx="6316133" cy="4525963"/>
          </a:xfrm>
        </p:spPr>
        <p:txBody>
          <a:bodyPr>
            <a:normAutofit/>
          </a:bodyPr>
          <a:lstStyle/>
          <a:p>
            <a:r>
              <a:rPr lang="en-US" dirty="0" smtClean="0">
                <a:solidFill>
                  <a:srgbClr val="C4BD97"/>
                </a:solidFill>
                <a:latin typeface="Cambria"/>
                <a:cs typeface="Cambria"/>
              </a:rPr>
              <a:t>Use your concentrated solution.</a:t>
            </a:r>
          </a:p>
          <a:p>
            <a:r>
              <a:rPr lang="en-US" dirty="0" smtClean="0">
                <a:solidFill>
                  <a:srgbClr val="C4BD97"/>
                </a:solidFill>
                <a:latin typeface="Cambria"/>
                <a:cs typeface="Cambria"/>
              </a:rPr>
              <a:t>Safely light your Bunsen burner (practice creating sparks before turning on gas!).</a:t>
            </a:r>
          </a:p>
          <a:p>
            <a:r>
              <a:rPr lang="en-US" dirty="0" smtClean="0">
                <a:solidFill>
                  <a:srgbClr val="C4BD97"/>
                </a:solidFill>
                <a:latin typeface="Cambria"/>
                <a:cs typeface="Cambria"/>
              </a:rPr>
              <a:t>Dip a damp wooden stick into the unknown solid and place it over the flame.</a:t>
            </a:r>
            <a:endParaRPr lang="en-US" dirty="0">
              <a:solidFill>
                <a:srgbClr val="C4BD97"/>
              </a:solidFill>
              <a:latin typeface="Cambria"/>
              <a:cs typeface="Cambria"/>
            </a:endParaRPr>
          </a:p>
          <a:p>
            <a:r>
              <a:rPr lang="en-US" dirty="0" smtClean="0">
                <a:solidFill>
                  <a:srgbClr val="C4BD97"/>
                </a:solidFill>
                <a:latin typeface="Cambria"/>
                <a:cs typeface="Cambria"/>
              </a:rPr>
              <a:t>Record the color of the flame.  </a:t>
            </a:r>
          </a:p>
        </p:txBody>
      </p:sp>
      <p:pic>
        <p:nvPicPr>
          <p:cNvPr id="5" name="Picture 4" descr="FlammenfärbungS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6049" y="0"/>
            <a:ext cx="2257951" cy="6858000"/>
          </a:xfrm>
          <a:prstGeom prst="rect">
            <a:avLst/>
          </a:prstGeom>
          <a:ln>
            <a:solidFill>
              <a:srgbClr val="FFFFFF"/>
            </a:solidFill>
          </a:ln>
        </p:spPr>
      </p:pic>
    </p:spTree>
    <p:extLst>
      <p:ext uri="{BB962C8B-B14F-4D97-AF65-F5344CB8AC3E}">
        <p14:creationId xmlns:p14="http://schemas.microsoft.com/office/powerpoint/2010/main" val="15666337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Forensic Science</a:t>
            </a:r>
            <a:endParaRPr lang="en-US" dirty="0">
              <a:solidFill>
                <a:srgbClr val="E46C0A"/>
              </a:solidFill>
              <a:latin typeface="Cambria"/>
              <a:cs typeface="Cambria"/>
            </a:endParaRPr>
          </a:p>
        </p:txBody>
      </p:sp>
      <p:sp>
        <p:nvSpPr>
          <p:cNvPr id="3" name="Content Placeholder 2"/>
          <p:cNvSpPr>
            <a:spLocks noGrp="1"/>
          </p:cNvSpPr>
          <p:nvPr>
            <p:ph idx="1"/>
          </p:nvPr>
        </p:nvSpPr>
        <p:spPr>
          <a:xfrm>
            <a:off x="3866444" y="1423282"/>
            <a:ext cx="2469710" cy="2299537"/>
          </a:xfrm>
          <a:ln>
            <a:solidFill>
              <a:srgbClr val="FFFFFF"/>
            </a:solidFill>
          </a:ln>
        </p:spPr>
        <p:txBody>
          <a:bodyPr>
            <a:noAutofit/>
          </a:bodyPr>
          <a:lstStyle/>
          <a:p>
            <a:pPr marL="0" indent="0" algn="ctr">
              <a:buNone/>
            </a:pPr>
            <a:r>
              <a:rPr lang="en-US" sz="2200" dirty="0" smtClean="0">
                <a:solidFill>
                  <a:srgbClr val="C4BD97"/>
                </a:solidFill>
                <a:latin typeface="Cambria"/>
                <a:cs typeface="Cambria"/>
              </a:rPr>
              <a:t>The scientific method of gathering and examining information used in a court of law</a:t>
            </a:r>
            <a:r>
              <a:rPr lang="en-US" sz="2200" dirty="0">
                <a:solidFill>
                  <a:srgbClr val="C4BD97"/>
                </a:solidFill>
                <a:latin typeface="Cambria"/>
                <a:cs typeface="Cambria"/>
              </a:rPr>
              <a:t>. </a:t>
            </a:r>
          </a:p>
        </p:txBody>
      </p:sp>
      <p:pic>
        <p:nvPicPr>
          <p:cNvPr id="4" name="Picture 3" descr="Medical_Laboratory_Scientist_US_NI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1" y="1417638"/>
            <a:ext cx="3155244" cy="2305182"/>
          </a:xfrm>
          <a:prstGeom prst="rect">
            <a:avLst/>
          </a:prstGeom>
          <a:ln>
            <a:solidFill>
              <a:schemeClr val="tx1"/>
            </a:solidFill>
          </a:ln>
        </p:spPr>
      </p:pic>
      <p:pic>
        <p:nvPicPr>
          <p:cNvPr id="5" name="Picture 4" descr="Fingerprint_Arch.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6444" y="3836748"/>
            <a:ext cx="2469709" cy="2315352"/>
          </a:xfrm>
          <a:prstGeom prst="rect">
            <a:avLst/>
          </a:prstGeom>
          <a:ln>
            <a:solidFill>
              <a:srgbClr val="FFFFFF"/>
            </a:solidFill>
          </a:ln>
        </p:spPr>
      </p:pic>
      <p:pic>
        <p:nvPicPr>
          <p:cNvPr id="6" name="Picture 5" descr="6773972020_6dbd820db1_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3836748"/>
            <a:ext cx="3155245" cy="2315352"/>
          </a:xfrm>
          <a:prstGeom prst="rect">
            <a:avLst/>
          </a:prstGeom>
          <a:ln>
            <a:solidFill>
              <a:srgbClr val="FFFFFF"/>
            </a:solidFill>
          </a:ln>
        </p:spPr>
      </p:pic>
      <p:pic>
        <p:nvPicPr>
          <p:cNvPr id="7" name="Picture 6" descr="DNA_Double_Helix.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6431412" y="4003957"/>
            <a:ext cx="2315352" cy="1980937"/>
          </a:xfrm>
          <a:prstGeom prst="rect">
            <a:avLst/>
          </a:prstGeom>
          <a:ln>
            <a:solidFill>
              <a:srgbClr val="FFFFFF"/>
            </a:solidFill>
          </a:ln>
        </p:spPr>
      </p:pic>
      <p:pic>
        <p:nvPicPr>
          <p:cNvPr id="8" name="Picture 7" descr="white powde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6436497" y="1579764"/>
            <a:ext cx="2305181" cy="1980936"/>
          </a:xfrm>
          <a:prstGeom prst="rect">
            <a:avLst/>
          </a:prstGeom>
          <a:ln>
            <a:solidFill>
              <a:srgbClr val="FFFFFF"/>
            </a:solidFill>
          </a:ln>
        </p:spPr>
      </p:pic>
    </p:spTree>
    <p:extLst>
      <p:ext uri="{BB962C8B-B14F-4D97-AF65-F5344CB8AC3E}">
        <p14:creationId xmlns:p14="http://schemas.microsoft.com/office/powerpoint/2010/main" val="11145600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Conductivity test</a:t>
            </a:r>
            <a:endParaRPr lang="en-US" dirty="0">
              <a:solidFill>
                <a:srgbClr val="E46C0A"/>
              </a:solidFill>
              <a:latin typeface="Cambria"/>
              <a:cs typeface="Cambria"/>
            </a:endParaRPr>
          </a:p>
        </p:txBody>
      </p:sp>
      <p:sp>
        <p:nvSpPr>
          <p:cNvPr id="3" name="Content Placeholder 2"/>
          <p:cNvSpPr>
            <a:spLocks noGrp="1"/>
          </p:cNvSpPr>
          <p:nvPr>
            <p:ph idx="1"/>
          </p:nvPr>
        </p:nvSpPr>
        <p:spPr>
          <a:xfrm>
            <a:off x="457200" y="1600200"/>
            <a:ext cx="5215467" cy="4525963"/>
          </a:xfrm>
        </p:spPr>
        <p:txBody>
          <a:bodyPr/>
          <a:lstStyle/>
          <a:p>
            <a:r>
              <a:rPr lang="en-US" dirty="0" smtClean="0">
                <a:solidFill>
                  <a:srgbClr val="C4BD97"/>
                </a:solidFill>
                <a:latin typeface="Cambria"/>
                <a:cs typeface="Cambria"/>
              </a:rPr>
              <a:t>Again, use the concentrated solution.</a:t>
            </a:r>
          </a:p>
          <a:p>
            <a:r>
              <a:rPr lang="en-US" dirty="0" smtClean="0">
                <a:solidFill>
                  <a:srgbClr val="C4BD97"/>
                </a:solidFill>
                <a:latin typeface="Cambria"/>
                <a:cs typeface="Cambria"/>
              </a:rPr>
              <a:t>Submerge the copper wires of the conductivity meter. </a:t>
            </a:r>
          </a:p>
          <a:p>
            <a:r>
              <a:rPr lang="en-US" dirty="0" smtClean="0">
                <a:solidFill>
                  <a:srgbClr val="C4BD97"/>
                </a:solidFill>
                <a:latin typeface="Cambria"/>
                <a:cs typeface="Cambria"/>
              </a:rPr>
              <a:t>Record whether the solution conducts electricity.  </a:t>
            </a:r>
          </a:p>
        </p:txBody>
      </p:sp>
      <p:pic>
        <p:nvPicPr>
          <p:cNvPr id="5" name="Picture 4" descr="photo-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349403" y="2081037"/>
            <a:ext cx="3846691" cy="2885019"/>
          </a:xfrm>
          <a:prstGeom prst="rect">
            <a:avLst/>
          </a:prstGeom>
          <a:ln>
            <a:solidFill>
              <a:srgbClr val="FFFFFF"/>
            </a:solidFill>
          </a:ln>
        </p:spPr>
      </p:pic>
    </p:spTree>
    <p:extLst>
      <p:ext uri="{BB962C8B-B14F-4D97-AF65-F5344CB8AC3E}">
        <p14:creationId xmlns:p14="http://schemas.microsoft.com/office/powerpoint/2010/main" val="30065262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latin typeface="Cambria"/>
                <a:cs typeface="Cambria"/>
              </a:rPr>
              <a:t>Chemical Reference Sheet</a:t>
            </a:r>
            <a:endParaRPr lang="en-US" dirty="0">
              <a:solidFill>
                <a:schemeClr val="accent6">
                  <a:lumMod val="75000"/>
                </a:schemeClr>
              </a:solidFill>
              <a:latin typeface="Cambria"/>
              <a:cs typeface="Cambria"/>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67656763"/>
              </p:ext>
            </p:extLst>
          </p:nvPr>
        </p:nvGraphicFramePr>
        <p:xfrm>
          <a:off x="599282" y="1637773"/>
          <a:ext cx="8087518" cy="3395662"/>
        </p:xfrm>
        <a:graphic>
          <a:graphicData uri="http://schemas.openxmlformats.org/presentationml/2006/ole">
            <mc:AlternateContent xmlns:mc="http://schemas.openxmlformats.org/markup-compatibility/2006">
              <mc:Choice xmlns:v="urn:schemas-microsoft-com:vml" Requires="v">
                <p:oleObj spid="_x0000_s1052" name="Document" r:id="rId4" imgW="5626100" imgH="2362200" progId="Word.Document.12">
                  <p:embed/>
                </p:oleObj>
              </mc:Choice>
              <mc:Fallback>
                <p:oleObj name="Document" r:id="rId4" imgW="5626100" imgH="2362200" progId="Word.Document.12">
                  <p:embed/>
                  <p:pic>
                    <p:nvPicPr>
                      <p:cNvPr id="0" name=""/>
                      <p:cNvPicPr/>
                      <p:nvPr/>
                    </p:nvPicPr>
                    <p:blipFill>
                      <a:blip r:embed="rId5"/>
                      <a:stretch>
                        <a:fillRect/>
                      </a:stretch>
                    </p:blipFill>
                    <p:spPr>
                      <a:xfrm>
                        <a:off x="599282" y="1637773"/>
                        <a:ext cx="8087518" cy="3395662"/>
                      </a:xfrm>
                      <a:prstGeom prst="rect">
                        <a:avLst/>
                      </a:prstGeom>
                    </p:spPr>
                  </p:pic>
                </p:oleObj>
              </mc:Fallback>
            </mc:AlternateContent>
          </a:graphicData>
        </a:graphic>
      </p:graphicFrame>
    </p:spTree>
    <p:extLst>
      <p:ext uri="{BB962C8B-B14F-4D97-AF65-F5344CB8AC3E}">
        <p14:creationId xmlns:p14="http://schemas.microsoft.com/office/powerpoint/2010/main" val="786243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Instructions</a:t>
            </a:r>
            <a:endParaRPr lang="en-US" dirty="0">
              <a:latin typeface="Cambria"/>
              <a:cs typeface="Cambria"/>
            </a:endParaRPr>
          </a:p>
        </p:txBody>
      </p:sp>
      <p:sp>
        <p:nvSpPr>
          <p:cNvPr id="3" name="Content Placeholder 2"/>
          <p:cNvSpPr>
            <a:spLocks noGrp="1"/>
          </p:cNvSpPr>
          <p:nvPr>
            <p:ph idx="1"/>
          </p:nvPr>
        </p:nvSpPr>
        <p:spPr/>
        <p:txBody>
          <a:bodyPr/>
          <a:lstStyle/>
          <a:p>
            <a:r>
              <a:rPr lang="en-US" dirty="0" smtClean="0">
                <a:solidFill>
                  <a:schemeClr val="tx2">
                    <a:lumMod val="75000"/>
                  </a:schemeClr>
                </a:solidFill>
                <a:latin typeface="Cambria"/>
                <a:cs typeface="Cambria"/>
              </a:rPr>
              <a:t>Break into lab groups</a:t>
            </a:r>
          </a:p>
          <a:p>
            <a:r>
              <a:rPr lang="en-US" dirty="0" smtClean="0">
                <a:solidFill>
                  <a:schemeClr val="tx2">
                    <a:lumMod val="75000"/>
                  </a:schemeClr>
                </a:solidFill>
                <a:latin typeface="Cambria"/>
                <a:cs typeface="Cambria"/>
              </a:rPr>
              <a:t>Get evidence packet from front of room</a:t>
            </a:r>
          </a:p>
          <a:p>
            <a:r>
              <a:rPr lang="en-US" dirty="0" smtClean="0">
                <a:solidFill>
                  <a:schemeClr val="tx2">
                    <a:lumMod val="75000"/>
                  </a:schemeClr>
                </a:solidFill>
                <a:latin typeface="Cambria"/>
                <a:cs typeface="Cambria"/>
              </a:rPr>
              <a:t>Fill out </a:t>
            </a:r>
            <a:r>
              <a:rPr lang="en-US" i="1" dirty="0" smtClean="0">
                <a:solidFill>
                  <a:schemeClr val="tx2">
                    <a:lumMod val="75000"/>
                  </a:schemeClr>
                </a:solidFill>
                <a:latin typeface="Cambria"/>
                <a:cs typeface="Cambria"/>
              </a:rPr>
              <a:t>Evidence Log and Work Plan</a:t>
            </a:r>
          </a:p>
          <a:p>
            <a:pPr lvl="1"/>
            <a:r>
              <a:rPr lang="en-US" dirty="0" smtClean="0">
                <a:solidFill>
                  <a:schemeClr val="tx2">
                    <a:lumMod val="75000"/>
                  </a:schemeClr>
                </a:solidFill>
                <a:latin typeface="Cambria"/>
                <a:cs typeface="Cambria"/>
              </a:rPr>
              <a:t>Work plan must be approved!</a:t>
            </a:r>
          </a:p>
          <a:p>
            <a:r>
              <a:rPr lang="en-US" dirty="0" smtClean="0">
                <a:solidFill>
                  <a:schemeClr val="tx2">
                    <a:lumMod val="75000"/>
                  </a:schemeClr>
                </a:solidFill>
                <a:latin typeface="Cambria"/>
                <a:cs typeface="Cambria"/>
              </a:rPr>
              <a:t>Test evidence to solve the crime</a:t>
            </a:r>
          </a:p>
          <a:p>
            <a:r>
              <a:rPr lang="en-US" dirty="0">
                <a:solidFill>
                  <a:schemeClr val="tx2">
                    <a:lumMod val="75000"/>
                  </a:schemeClr>
                </a:solidFill>
                <a:latin typeface="Cambria"/>
                <a:cs typeface="Cambria"/>
              </a:rPr>
              <a:t>Clean up lab tables and equipment</a:t>
            </a:r>
          </a:p>
          <a:p>
            <a:r>
              <a:rPr lang="en-US" dirty="0" smtClean="0">
                <a:solidFill>
                  <a:schemeClr val="tx2">
                    <a:lumMod val="75000"/>
                  </a:schemeClr>
                </a:solidFill>
                <a:latin typeface="Cambria"/>
                <a:cs typeface="Cambria"/>
              </a:rPr>
              <a:t>Write crime lab report</a:t>
            </a:r>
          </a:p>
          <a:p>
            <a:endParaRPr lang="en-US" dirty="0">
              <a:solidFill>
                <a:schemeClr val="tx2">
                  <a:lumMod val="75000"/>
                </a:schemeClr>
              </a:solidFill>
            </a:endParaRPr>
          </a:p>
        </p:txBody>
      </p:sp>
    </p:spTree>
    <p:extLst>
      <p:ext uri="{BB962C8B-B14F-4D97-AF65-F5344CB8AC3E}">
        <p14:creationId xmlns:p14="http://schemas.microsoft.com/office/powerpoint/2010/main" val="15673048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latin typeface="Cambria"/>
                <a:cs typeface="Cambria"/>
              </a:rPr>
              <a:t>Safety Tips</a:t>
            </a:r>
            <a:endParaRPr lang="en-US" dirty="0">
              <a:solidFill>
                <a:srgbClr val="E46C0A"/>
              </a:solidFill>
              <a:latin typeface="Cambria"/>
              <a:cs typeface="Cambria"/>
            </a:endParaRPr>
          </a:p>
        </p:txBody>
      </p:sp>
      <p:sp>
        <p:nvSpPr>
          <p:cNvPr id="3" name="Content Placeholder 2"/>
          <p:cNvSpPr>
            <a:spLocks noGrp="1"/>
          </p:cNvSpPr>
          <p:nvPr>
            <p:ph idx="1"/>
          </p:nvPr>
        </p:nvSpPr>
        <p:spPr/>
        <p:txBody>
          <a:bodyPr>
            <a:normAutofit lnSpcReduction="10000"/>
          </a:bodyPr>
          <a:lstStyle/>
          <a:p>
            <a:r>
              <a:rPr lang="en-US" dirty="0" smtClean="0">
                <a:solidFill>
                  <a:schemeClr val="tx2">
                    <a:lumMod val="75000"/>
                  </a:schemeClr>
                </a:solidFill>
                <a:latin typeface="Cambria"/>
                <a:cs typeface="Cambria"/>
              </a:rPr>
              <a:t>Wear lab coats</a:t>
            </a:r>
          </a:p>
          <a:p>
            <a:endParaRPr lang="en-US" dirty="0" smtClean="0">
              <a:solidFill>
                <a:schemeClr val="tx2">
                  <a:lumMod val="75000"/>
                </a:schemeClr>
              </a:solidFill>
              <a:latin typeface="Cambria"/>
              <a:cs typeface="Cambria"/>
            </a:endParaRPr>
          </a:p>
          <a:p>
            <a:r>
              <a:rPr lang="en-US" dirty="0" smtClean="0">
                <a:solidFill>
                  <a:schemeClr val="tx2">
                    <a:lumMod val="75000"/>
                  </a:schemeClr>
                </a:solidFill>
                <a:latin typeface="Cambria"/>
                <a:cs typeface="Cambria"/>
              </a:rPr>
              <a:t>Wear safety glasses</a:t>
            </a:r>
          </a:p>
          <a:p>
            <a:endParaRPr lang="en-US" dirty="0" smtClean="0">
              <a:solidFill>
                <a:schemeClr val="tx2">
                  <a:lumMod val="75000"/>
                </a:schemeClr>
              </a:solidFill>
              <a:latin typeface="Cambria"/>
              <a:cs typeface="Cambria"/>
            </a:endParaRPr>
          </a:p>
          <a:p>
            <a:r>
              <a:rPr lang="en-US" dirty="0" smtClean="0">
                <a:solidFill>
                  <a:schemeClr val="tx2">
                    <a:lumMod val="75000"/>
                  </a:schemeClr>
                </a:solidFill>
                <a:latin typeface="Cambria"/>
                <a:cs typeface="Cambria"/>
              </a:rPr>
              <a:t>Tie back long hair</a:t>
            </a:r>
          </a:p>
          <a:p>
            <a:endParaRPr lang="en-US" dirty="0" smtClean="0">
              <a:solidFill>
                <a:schemeClr val="tx2">
                  <a:lumMod val="75000"/>
                </a:schemeClr>
              </a:solidFill>
              <a:latin typeface="Cambria"/>
              <a:cs typeface="Cambria"/>
            </a:endParaRPr>
          </a:p>
          <a:p>
            <a:r>
              <a:rPr lang="en-US" dirty="0" smtClean="0">
                <a:solidFill>
                  <a:schemeClr val="tx2">
                    <a:lumMod val="75000"/>
                  </a:schemeClr>
                </a:solidFill>
                <a:latin typeface="Cambria"/>
                <a:cs typeface="Cambria"/>
              </a:rPr>
              <a:t>Keep alcohol (chromatography) FAR AWAY from flames</a:t>
            </a:r>
            <a:endParaRPr lang="en-US" dirty="0">
              <a:solidFill>
                <a:schemeClr val="tx2">
                  <a:lumMod val="75000"/>
                </a:schemeClr>
              </a:solidFill>
              <a:latin typeface="Cambria"/>
              <a:cs typeface="Cambria"/>
            </a:endParaRPr>
          </a:p>
        </p:txBody>
      </p:sp>
    </p:spTree>
    <p:extLst>
      <p:ext uri="{BB962C8B-B14F-4D97-AF65-F5344CB8AC3E}">
        <p14:creationId xmlns:p14="http://schemas.microsoft.com/office/powerpoint/2010/main" val="152144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854251"/>
          </a:xfrm>
        </p:spPr>
        <p:txBody>
          <a:bodyPr/>
          <a:lstStyle/>
          <a:p>
            <a:r>
              <a:rPr lang="en-US" dirty="0" smtClean="0">
                <a:solidFill>
                  <a:srgbClr val="E46C0A"/>
                </a:solidFill>
                <a:latin typeface="Cambria"/>
                <a:cs typeface="Cambria"/>
              </a:rPr>
              <a:t>Case #WHS-329</a:t>
            </a:r>
            <a:endParaRPr lang="en-US" dirty="0">
              <a:solidFill>
                <a:srgbClr val="E46C0A"/>
              </a:solidFill>
              <a:latin typeface="Cambria"/>
              <a:cs typeface="Cambria"/>
            </a:endParaRPr>
          </a:p>
        </p:txBody>
      </p:sp>
      <p:sp>
        <p:nvSpPr>
          <p:cNvPr id="3" name="Content Placeholder 2"/>
          <p:cNvSpPr>
            <a:spLocks noGrp="1"/>
          </p:cNvSpPr>
          <p:nvPr>
            <p:ph idx="1"/>
          </p:nvPr>
        </p:nvSpPr>
        <p:spPr>
          <a:xfrm>
            <a:off x="457200" y="1030112"/>
            <a:ext cx="8229600" cy="5362221"/>
          </a:xfrm>
        </p:spPr>
        <p:txBody>
          <a:bodyPr>
            <a:normAutofit fontScale="77500" lnSpcReduction="20000"/>
          </a:bodyPr>
          <a:lstStyle/>
          <a:p>
            <a:r>
              <a:rPr lang="en-US" dirty="0" smtClean="0">
                <a:solidFill>
                  <a:schemeClr val="tx2">
                    <a:lumMod val="75000"/>
                  </a:schemeClr>
                </a:solidFill>
                <a:latin typeface="Cambria"/>
                <a:cs typeface="Cambria"/>
              </a:rPr>
              <a:t>On  November 12, 2014, a group of 100 WHS students were given the opportunity to tour Driscoll’s top security clearance laboratory on </a:t>
            </a:r>
            <a:r>
              <a:rPr lang="en-US" dirty="0" err="1" smtClean="0">
                <a:solidFill>
                  <a:schemeClr val="tx2">
                    <a:lumMod val="75000"/>
                  </a:schemeClr>
                </a:solidFill>
                <a:latin typeface="Cambria"/>
                <a:cs typeface="Cambria"/>
              </a:rPr>
              <a:t>Stillman</a:t>
            </a:r>
            <a:r>
              <a:rPr lang="en-US" dirty="0" smtClean="0">
                <a:solidFill>
                  <a:schemeClr val="tx2">
                    <a:lumMod val="75000"/>
                  </a:schemeClr>
                </a:solidFill>
                <a:latin typeface="Cambria"/>
                <a:cs typeface="Cambria"/>
              </a:rPr>
              <a:t> Rd.  The students were supervised by nine (9) WHS teachers and the tour was led by Driscoll’s lead scientist, Dr. Feinstein.  The students returned to WHS that afternoon.  However, the secretary for Driscoll’s called WHS on November 13</a:t>
            </a:r>
            <a:r>
              <a:rPr lang="en-US" baseline="30000" dirty="0" smtClean="0">
                <a:solidFill>
                  <a:schemeClr val="tx2">
                    <a:lumMod val="75000"/>
                  </a:schemeClr>
                </a:solidFill>
                <a:latin typeface="Cambria"/>
                <a:cs typeface="Cambria"/>
              </a:rPr>
              <a:t>th</a:t>
            </a:r>
            <a:r>
              <a:rPr lang="en-US" dirty="0" smtClean="0">
                <a:solidFill>
                  <a:schemeClr val="tx2">
                    <a:lumMod val="75000"/>
                  </a:schemeClr>
                </a:solidFill>
                <a:latin typeface="Cambria"/>
                <a:cs typeface="Cambria"/>
              </a:rPr>
              <a:t> very angry about 12 missing digital balances.  Because only the teachers were allowed to bring bags or backpacks on the tour, they are the main suspects, along with Dr. Feinstein himself.  After police inspection of the laboratory, a note was found reading “I’m not a bad person, I’m just a public school teacher.”  Police are not ruling out Dr. Feinstein as having written the note to frame a teacher.  A small amount of white powder was also found at the scene, and Driscoll employees (who keep the lab spotless) insist that it was left by the thief.  </a:t>
            </a:r>
            <a:endParaRPr lang="en-US" dirty="0">
              <a:solidFill>
                <a:schemeClr val="tx2">
                  <a:lumMod val="75000"/>
                </a:schemeClr>
              </a:solidFill>
              <a:latin typeface="Cambria"/>
              <a:cs typeface="Cambria"/>
            </a:endParaRPr>
          </a:p>
        </p:txBody>
      </p:sp>
    </p:spTree>
    <p:extLst>
      <p:ext uri="{BB962C8B-B14F-4D97-AF65-F5344CB8AC3E}">
        <p14:creationId xmlns:p14="http://schemas.microsoft.com/office/powerpoint/2010/main" val="41023550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latin typeface="Cambria"/>
                <a:cs typeface="Cambria"/>
              </a:rPr>
              <a:t>The evidence</a:t>
            </a:r>
            <a:endParaRPr lang="en-US" dirty="0">
              <a:solidFill>
                <a:schemeClr val="accent6">
                  <a:lumMod val="75000"/>
                </a:schemeClr>
              </a:solidFill>
              <a:latin typeface="Cambria"/>
              <a:cs typeface="Cambria"/>
            </a:endParaRPr>
          </a:p>
        </p:txBody>
      </p:sp>
      <p:sp>
        <p:nvSpPr>
          <p:cNvPr id="3" name="Content Placeholder 2"/>
          <p:cNvSpPr>
            <a:spLocks noGrp="1"/>
          </p:cNvSpPr>
          <p:nvPr>
            <p:ph idx="1"/>
          </p:nvPr>
        </p:nvSpPr>
        <p:spPr/>
        <p:txBody>
          <a:bodyPr/>
          <a:lstStyle/>
          <a:p>
            <a:endParaRPr lang="en-US" dirty="0">
              <a:solidFill>
                <a:srgbClr val="C4BD97"/>
              </a:solidFill>
            </a:endParaRPr>
          </a:p>
          <a:p>
            <a:endParaRPr lang="en-US" dirty="0" smtClean="0">
              <a:solidFill>
                <a:srgbClr val="C4BD97"/>
              </a:solidFill>
            </a:endParaRPr>
          </a:p>
          <a:p>
            <a:endParaRPr lang="en-US" dirty="0" smtClean="0">
              <a:solidFill>
                <a:srgbClr val="C4BD97"/>
              </a:solidFill>
            </a:endParaRPr>
          </a:p>
        </p:txBody>
      </p:sp>
      <p:pic>
        <p:nvPicPr>
          <p:cNvPr id="5" name="Picture 4" descr="IMG_074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265207" y="2308934"/>
            <a:ext cx="3485443" cy="2614082"/>
          </a:xfrm>
          <a:prstGeom prst="rect">
            <a:avLst/>
          </a:prstGeom>
          <a:ln>
            <a:solidFill>
              <a:srgbClr val="FFFFFF"/>
            </a:solidFill>
          </a:ln>
        </p:spPr>
      </p:pic>
      <p:pic>
        <p:nvPicPr>
          <p:cNvPr id="6" name="Picture 5" descr="phot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199" y="1873252"/>
            <a:ext cx="4407367" cy="3305525"/>
          </a:xfrm>
          <a:prstGeom prst="rect">
            <a:avLst/>
          </a:prstGeom>
          <a:ln>
            <a:solidFill>
              <a:srgbClr val="FFFFFF"/>
            </a:solidFill>
          </a:ln>
        </p:spPr>
      </p:pic>
      <p:sp>
        <p:nvSpPr>
          <p:cNvPr id="7" name="TextBox 6"/>
          <p:cNvSpPr txBox="1"/>
          <p:nvPr/>
        </p:nvSpPr>
        <p:spPr>
          <a:xfrm>
            <a:off x="457200" y="1898652"/>
            <a:ext cx="1631426" cy="646331"/>
          </a:xfrm>
          <a:prstGeom prst="rect">
            <a:avLst/>
          </a:prstGeom>
          <a:noFill/>
        </p:spPr>
        <p:txBody>
          <a:bodyPr wrap="none" rtlCol="0">
            <a:spAutoFit/>
          </a:bodyPr>
          <a:lstStyle/>
          <a:p>
            <a:r>
              <a:rPr lang="en-US" b="1" dirty="0" smtClean="0">
                <a:solidFill>
                  <a:srgbClr val="FF0000"/>
                </a:solidFill>
                <a:latin typeface="Cambria"/>
                <a:cs typeface="Cambria"/>
              </a:rPr>
              <a:t>Evidence-329</a:t>
            </a:r>
          </a:p>
          <a:p>
            <a:r>
              <a:rPr lang="en-US" b="1" dirty="0" smtClean="0">
                <a:solidFill>
                  <a:srgbClr val="FF0000"/>
                </a:solidFill>
                <a:latin typeface="Cambria"/>
                <a:cs typeface="Cambria"/>
              </a:rPr>
              <a:t>Exhibit A</a:t>
            </a:r>
            <a:endParaRPr lang="en-US" b="1" dirty="0">
              <a:solidFill>
                <a:srgbClr val="FF0000"/>
              </a:solidFill>
              <a:latin typeface="Cambria"/>
              <a:cs typeface="Cambria"/>
            </a:endParaRPr>
          </a:p>
        </p:txBody>
      </p:sp>
      <p:sp>
        <p:nvSpPr>
          <p:cNvPr id="8" name="TextBox 7"/>
          <p:cNvSpPr txBox="1"/>
          <p:nvPr/>
        </p:nvSpPr>
        <p:spPr>
          <a:xfrm>
            <a:off x="5700887" y="1898652"/>
            <a:ext cx="1631426" cy="646331"/>
          </a:xfrm>
          <a:prstGeom prst="rect">
            <a:avLst/>
          </a:prstGeom>
          <a:noFill/>
        </p:spPr>
        <p:txBody>
          <a:bodyPr wrap="none" rtlCol="0">
            <a:spAutoFit/>
          </a:bodyPr>
          <a:lstStyle/>
          <a:p>
            <a:r>
              <a:rPr lang="en-US" b="1" dirty="0" smtClean="0">
                <a:solidFill>
                  <a:srgbClr val="FF0000"/>
                </a:solidFill>
                <a:latin typeface="Cambria"/>
                <a:cs typeface="Cambria"/>
              </a:rPr>
              <a:t>Evidence-329</a:t>
            </a:r>
          </a:p>
          <a:p>
            <a:r>
              <a:rPr lang="en-US" b="1" dirty="0" smtClean="0">
                <a:solidFill>
                  <a:srgbClr val="FF0000"/>
                </a:solidFill>
                <a:latin typeface="Cambria"/>
                <a:cs typeface="Cambria"/>
              </a:rPr>
              <a:t>Exhibit B</a:t>
            </a:r>
            <a:endParaRPr lang="en-US" b="1" dirty="0">
              <a:solidFill>
                <a:srgbClr val="FF0000"/>
              </a:solidFill>
              <a:latin typeface="Cambria"/>
              <a:cs typeface="Cambria"/>
            </a:endParaRPr>
          </a:p>
        </p:txBody>
      </p:sp>
    </p:spTree>
    <p:extLst>
      <p:ext uri="{BB962C8B-B14F-4D97-AF65-F5344CB8AC3E}">
        <p14:creationId xmlns:p14="http://schemas.microsoft.com/office/powerpoint/2010/main" val="16678050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Cambria"/>
                <a:cs typeface="Cambria"/>
              </a:rPr>
              <a:t>Suspect 1: Ms. Q</a:t>
            </a:r>
            <a:endParaRPr lang="en-US" dirty="0">
              <a:solidFill>
                <a:schemeClr val="accent2">
                  <a:lumMod val="75000"/>
                </a:schemeClr>
              </a:solidFill>
              <a:latin typeface="Cambria"/>
              <a:cs typeface="Cambria"/>
            </a:endParaRPr>
          </a:p>
        </p:txBody>
      </p:sp>
      <p:sp>
        <p:nvSpPr>
          <p:cNvPr id="3" name="Content Placeholder 2"/>
          <p:cNvSpPr>
            <a:spLocks noGrp="1"/>
          </p:cNvSpPr>
          <p:nvPr>
            <p:ph idx="1"/>
          </p:nvPr>
        </p:nvSpPr>
        <p:spPr>
          <a:xfrm>
            <a:off x="457200" y="1600200"/>
            <a:ext cx="4989689" cy="3581400"/>
          </a:xfrm>
        </p:spPr>
        <p:txBody>
          <a:bodyPr>
            <a:normAutofit fontScale="77500" lnSpcReduction="20000"/>
          </a:bodyPr>
          <a:lstStyle/>
          <a:p>
            <a:r>
              <a:rPr lang="en-US" sz="4000" dirty="0">
                <a:solidFill>
                  <a:srgbClr val="C4BD97"/>
                </a:solidFill>
                <a:latin typeface="Cambria"/>
                <a:cs typeface="Cambria"/>
              </a:rPr>
              <a:t>Ms. Q is the chemistry teacher. </a:t>
            </a:r>
            <a:r>
              <a:rPr lang="en-US" sz="4000" dirty="0" smtClean="0">
                <a:solidFill>
                  <a:srgbClr val="C4BD97"/>
                </a:solidFill>
                <a:latin typeface="Cambria"/>
                <a:cs typeface="Cambria"/>
              </a:rPr>
              <a:t>An </a:t>
            </a:r>
            <a:r>
              <a:rPr lang="en-US" sz="4000" dirty="0">
                <a:solidFill>
                  <a:srgbClr val="C4BD97"/>
                </a:solidFill>
                <a:latin typeface="Cambria"/>
                <a:cs typeface="Cambria"/>
              </a:rPr>
              <a:t>avid believer in vampires, Ms. Q carries salt with her wherever she goes</a:t>
            </a:r>
            <a:r>
              <a:rPr lang="en-US" sz="4000" dirty="0" smtClean="0">
                <a:solidFill>
                  <a:srgbClr val="C4BD97"/>
                </a:solidFill>
                <a:latin typeface="Cambria"/>
                <a:cs typeface="Cambria"/>
              </a:rPr>
              <a:t>.</a:t>
            </a:r>
          </a:p>
          <a:p>
            <a:endParaRPr lang="en-US" sz="4000" dirty="0">
              <a:solidFill>
                <a:srgbClr val="C4BD97"/>
              </a:solidFill>
              <a:latin typeface="Cambria"/>
              <a:cs typeface="Cambria"/>
            </a:endParaRPr>
          </a:p>
          <a:p>
            <a:r>
              <a:rPr lang="en-US" sz="4000" dirty="0">
                <a:solidFill>
                  <a:srgbClr val="C4BD97"/>
                </a:solidFill>
                <a:latin typeface="Cambria"/>
                <a:cs typeface="Cambria"/>
              </a:rPr>
              <a:t>Pen found in her backpack: Zebra </a:t>
            </a:r>
            <a:r>
              <a:rPr lang="en-US" sz="4000" dirty="0" err="1">
                <a:solidFill>
                  <a:srgbClr val="C4BD97"/>
                </a:solidFill>
                <a:latin typeface="Cambria"/>
                <a:cs typeface="Cambria"/>
              </a:rPr>
              <a:t>Zgrip</a:t>
            </a:r>
            <a:endParaRPr lang="en-US" sz="4000" dirty="0">
              <a:solidFill>
                <a:srgbClr val="C4BD97"/>
              </a:solidFill>
              <a:latin typeface="Cambria"/>
              <a:cs typeface="Cambria"/>
            </a:endParaRPr>
          </a:p>
          <a:p>
            <a:endParaRPr lang="en-US" sz="4000" dirty="0">
              <a:solidFill>
                <a:srgbClr val="C4BD97"/>
              </a:solidFill>
            </a:endParaRPr>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743126" y="1699861"/>
            <a:ext cx="2483651" cy="2505250"/>
          </a:xfrm>
          <a:prstGeom prst="rect">
            <a:avLst/>
          </a:prstGeom>
          <a:noFill/>
          <a:ln>
            <a:solidFill>
              <a:schemeClr val="tx1"/>
            </a:solidFill>
          </a:ln>
        </p:spPr>
      </p:pic>
    </p:spTree>
    <p:extLst>
      <p:ext uri="{BB962C8B-B14F-4D97-AF65-F5344CB8AC3E}">
        <p14:creationId xmlns:p14="http://schemas.microsoft.com/office/powerpoint/2010/main" val="32456201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2A830"/>
                </a:solidFill>
                <a:latin typeface="Cambria"/>
                <a:cs typeface="Cambria"/>
              </a:rPr>
              <a:t>Suspect 2: Mr. </a:t>
            </a:r>
            <a:r>
              <a:rPr lang="en-US" dirty="0" err="1" smtClean="0">
                <a:solidFill>
                  <a:srgbClr val="B2A830"/>
                </a:solidFill>
                <a:latin typeface="Cambria"/>
                <a:cs typeface="Cambria"/>
              </a:rPr>
              <a:t>Clederman</a:t>
            </a:r>
            <a:endParaRPr lang="en-US" dirty="0">
              <a:solidFill>
                <a:srgbClr val="B2A830"/>
              </a:solidFill>
              <a:latin typeface="Cambria"/>
              <a:cs typeface="Cambria"/>
            </a:endParaRPr>
          </a:p>
        </p:txBody>
      </p:sp>
      <p:sp>
        <p:nvSpPr>
          <p:cNvPr id="3" name="Content Placeholder 2"/>
          <p:cNvSpPr>
            <a:spLocks noGrp="1"/>
          </p:cNvSpPr>
          <p:nvPr>
            <p:ph idx="1"/>
          </p:nvPr>
        </p:nvSpPr>
        <p:spPr>
          <a:xfrm>
            <a:off x="457200" y="1600200"/>
            <a:ext cx="4538133" cy="4525963"/>
          </a:xfrm>
        </p:spPr>
        <p:txBody>
          <a:bodyPr>
            <a:normAutofit fontScale="92500" lnSpcReduction="20000"/>
          </a:bodyPr>
          <a:lstStyle/>
          <a:p>
            <a:r>
              <a:rPr lang="en-US" dirty="0">
                <a:solidFill>
                  <a:srgbClr val="C4BD97"/>
                </a:solidFill>
                <a:latin typeface="Cambria"/>
                <a:cs typeface="Cambria"/>
              </a:rPr>
              <a:t>Mr. </a:t>
            </a:r>
            <a:r>
              <a:rPr lang="en-US" dirty="0" err="1">
                <a:solidFill>
                  <a:srgbClr val="C4BD97"/>
                </a:solidFill>
                <a:latin typeface="Cambria"/>
                <a:cs typeface="Cambria"/>
              </a:rPr>
              <a:t>Clederman</a:t>
            </a:r>
            <a:r>
              <a:rPr lang="en-US" dirty="0">
                <a:solidFill>
                  <a:srgbClr val="C4BD97"/>
                </a:solidFill>
                <a:latin typeface="Cambria"/>
                <a:cs typeface="Cambria"/>
              </a:rPr>
              <a:t> is the integrated science instructor.  He is coffee addict and always has instant coffee and packets of sugar with him</a:t>
            </a:r>
            <a:r>
              <a:rPr lang="en-US" dirty="0" smtClean="0">
                <a:solidFill>
                  <a:srgbClr val="C4BD97"/>
                </a:solidFill>
                <a:latin typeface="Cambria"/>
                <a:cs typeface="Cambria"/>
              </a:rPr>
              <a:t>.</a:t>
            </a:r>
          </a:p>
          <a:p>
            <a:endParaRPr lang="en-US" dirty="0">
              <a:solidFill>
                <a:srgbClr val="C4BD97"/>
              </a:solidFill>
              <a:latin typeface="Cambria"/>
              <a:cs typeface="Cambria"/>
            </a:endParaRPr>
          </a:p>
          <a:p>
            <a:r>
              <a:rPr lang="en-US" dirty="0">
                <a:solidFill>
                  <a:srgbClr val="C4BD97"/>
                </a:solidFill>
                <a:latin typeface="Cambria"/>
                <a:cs typeface="Cambria"/>
              </a:rPr>
              <a:t>Pen found in his backpack: </a:t>
            </a:r>
            <a:r>
              <a:rPr lang="en-US" dirty="0" err="1">
                <a:solidFill>
                  <a:srgbClr val="C4BD97"/>
                </a:solidFill>
                <a:latin typeface="Cambria"/>
                <a:cs typeface="Cambria"/>
              </a:rPr>
              <a:t>Bic</a:t>
            </a:r>
            <a:r>
              <a:rPr lang="en-US" dirty="0">
                <a:solidFill>
                  <a:srgbClr val="C4BD97"/>
                </a:solidFill>
                <a:latin typeface="Cambria"/>
                <a:cs typeface="Cambria"/>
              </a:rPr>
              <a:t> Round </a:t>
            </a:r>
            <a:r>
              <a:rPr lang="en-US" dirty="0" err="1">
                <a:solidFill>
                  <a:srgbClr val="C4BD97"/>
                </a:solidFill>
                <a:latin typeface="Cambria"/>
                <a:cs typeface="Cambria"/>
              </a:rPr>
              <a:t>Stic</a:t>
            </a:r>
            <a:r>
              <a:rPr lang="en-US" dirty="0">
                <a:solidFill>
                  <a:srgbClr val="C4BD97"/>
                </a:solidFill>
                <a:latin typeface="Cambria"/>
                <a:cs typeface="Cambria"/>
              </a:rPr>
              <a:t> Grip</a:t>
            </a:r>
          </a:p>
          <a:p>
            <a:endParaRPr lang="en-US" dirty="0">
              <a:solidFill>
                <a:srgbClr val="C4BD97"/>
              </a:solidFill>
            </a:endParaRPr>
          </a:p>
          <a:p>
            <a:endParaRPr lang="en-US" sz="2400" dirty="0"/>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658555" y="1741311"/>
            <a:ext cx="2455333" cy="2590800"/>
          </a:xfrm>
          <a:prstGeom prst="rect">
            <a:avLst/>
          </a:prstGeom>
          <a:noFill/>
          <a:ln>
            <a:solidFill>
              <a:schemeClr val="tx1"/>
            </a:solidFill>
          </a:ln>
        </p:spPr>
      </p:pic>
    </p:spTree>
    <p:extLst>
      <p:ext uri="{BB962C8B-B14F-4D97-AF65-F5344CB8AC3E}">
        <p14:creationId xmlns:p14="http://schemas.microsoft.com/office/powerpoint/2010/main" val="23910156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latin typeface="Cambria"/>
                <a:cs typeface="Cambria"/>
              </a:rPr>
              <a:t>Suspect 3: Ms. </a:t>
            </a:r>
            <a:r>
              <a:rPr lang="en-US" dirty="0" err="1" smtClean="0">
                <a:solidFill>
                  <a:schemeClr val="accent3">
                    <a:lumMod val="50000"/>
                  </a:schemeClr>
                </a:solidFill>
                <a:latin typeface="Cambria"/>
                <a:cs typeface="Cambria"/>
              </a:rPr>
              <a:t>Minandro</a:t>
            </a:r>
            <a:endParaRPr lang="en-US" dirty="0">
              <a:solidFill>
                <a:schemeClr val="accent3">
                  <a:lumMod val="50000"/>
                </a:schemeClr>
              </a:solidFill>
              <a:latin typeface="Cambria"/>
              <a:cs typeface="Cambria"/>
            </a:endParaRPr>
          </a:p>
        </p:txBody>
      </p:sp>
      <p:sp>
        <p:nvSpPr>
          <p:cNvPr id="3" name="Content Placeholder 2"/>
          <p:cNvSpPr>
            <a:spLocks noGrp="1"/>
          </p:cNvSpPr>
          <p:nvPr>
            <p:ph idx="1"/>
          </p:nvPr>
        </p:nvSpPr>
        <p:spPr>
          <a:xfrm>
            <a:off x="457200" y="1600200"/>
            <a:ext cx="4665133" cy="4525963"/>
          </a:xfrm>
        </p:spPr>
        <p:txBody>
          <a:bodyPr>
            <a:normAutofit fontScale="92500"/>
          </a:bodyPr>
          <a:lstStyle/>
          <a:p>
            <a:r>
              <a:rPr lang="en-US" dirty="0" smtClean="0">
                <a:solidFill>
                  <a:srgbClr val="C4BD97"/>
                </a:solidFill>
                <a:latin typeface="Cambria"/>
                <a:cs typeface="Cambria"/>
              </a:rPr>
              <a:t>Ms. </a:t>
            </a:r>
            <a:r>
              <a:rPr lang="en-US" dirty="0" err="1" smtClean="0">
                <a:solidFill>
                  <a:srgbClr val="C4BD97"/>
                </a:solidFill>
                <a:latin typeface="Cambria"/>
                <a:cs typeface="Cambria"/>
              </a:rPr>
              <a:t>Minandro</a:t>
            </a:r>
            <a:r>
              <a:rPr lang="en-US" dirty="0" smtClean="0">
                <a:solidFill>
                  <a:srgbClr val="C4BD97"/>
                </a:solidFill>
                <a:latin typeface="Cambria"/>
                <a:cs typeface="Cambria"/>
              </a:rPr>
              <a:t> is the marine biology teacher. She is known for her “</a:t>
            </a:r>
            <a:r>
              <a:rPr lang="en-US" dirty="0">
                <a:solidFill>
                  <a:srgbClr val="C4BD97"/>
                </a:solidFill>
                <a:latin typeface="Cambria"/>
                <a:cs typeface="Cambria"/>
              </a:rPr>
              <a:t>old school’ teaching style, still using </a:t>
            </a:r>
            <a:r>
              <a:rPr lang="en-US" dirty="0" smtClean="0">
                <a:solidFill>
                  <a:srgbClr val="C4BD97"/>
                </a:solidFill>
                <a:latin typeface="Cambria"/>
                <a:cs typeface="Cambria"/>
              </a:rPr>
              <a:t>chalkboards in the classroom. </a:t>
            </a:r>
          </a:p>
          <a:p>
            <a:endParaRPr lang="en-US" dirty="0">
              <a:solidFill>
                <a:srgbClr val="C4BD97"/>
              </a:solidFill>
              <a:latin typeface="Cambria"/>
              <a:cs typeface="Cambria"/>
            </a:endParaRPr>
          </a:p>
          <a:p>
            <a:r>
              <a:rPr lang="en-US" dirty="0">
                <a:solidFill>
                  <a:srgbClr val="C4BD97"/>
                </a:solidFill>
                <a:latin typeface="Cambria"/>
                <a:cs typeface="Cambria"/>
              </a:rPr>
              <a:t>Pen found in her purse: Office Max Ballpoint</a:t>
            </a:r>
          </a:p>
          <a:p>
            <a:endParaRPr lang="en-US" dirty="0" smtClean="0">
              <a:solidFill>
                <a:srgbClr val="C4BD97"/>
              </a:solidFill>
            </a:endParaRPr>
          </a:p>
          <a:p>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0333" y="1792110"/>
            <a:ext cx="2294466" cy="2377194"/>
          </a:xfrm>
          <a:prstGeom prst="rect">
            <a:avLst/>
          </a:prstGeom>
          <a:noFill/>
          <a:ln>
            <a:solidFill>
              <a:schemeClr val="tx1">
                <a:lumMod val="95000"/>
              </a:schemeClr>
            </a:solidFill>
          </a:ln>
        </p:spPr>
      </p:pic>
    </p:spTree>
    <p:extLst>
      <p:ext uri="{BB962C8B-B14F-4D97-AF65-F5344CB8AC3E}">
        <p14:creationId xmlns:p14="http://schemas.microsoft.com/office/powerpoint/2010/main" val="29608724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latin typeface="Cambria"/>
                <a:cs typeface="Cambria"/>
              </a:rPr>
              <a:t>Suspect 4: Mr. </a:t>
            </a:r>
            <a:r>
              <a:rPr lang="en-US" dirty="0" err="1" smtClean="0">
                <a:solidFill>
                  <a:schemeClr val="accent5">
                    <a:lumMod val="50000"/>
                  </a:schemeClr>
                </a:solidFill>
                <a:latin typeface="Cambria"/>
                <a:cs typeface="Cambria"/>
              </a:rPr>
              <a:t>Fallaclan</a:t>
            </a:r>
            <a:endParaRPr lang="en-US" dirty="0">
              <a:solidFill>
                <a:schemeClr val="accent5">
                  <a:lumMod val="50000"/>
                </a:schemeClr>
              </a:solidFill>
              <a:latin typeface="Cambria"/>
              <a:cs typeface="Cambria"/>
            </a:endParaRPr>
          </a:p>
        </p:txBody>
      </p:sp>
      <p:sp>
        <p:nvSpPr>
          <p:cNvPr id="3" name="Content Placeholder 2"/>
          <p:cNvSpPr>
            <a:spLocks noGrp="1"/>
          </p:cNvSpPr>
          <p:nvPr>
            <p:ph idx="1"/>
          </p:nvPr>
        </p:nvSpPr>
        <p:spPr>
          <a:xfrm>
            <a:off x="457200" y="1600200"/>
            <a:ext cx="4905022" cy="4525963"/>
          </a:xfrm>
        </p:spPr>
        <p:txBody>
          <a:bodyPr>
            <a:normAutofit fontScale="92500" lnSpcReduction="10000"/>
          </a:bodyPr>
          <a:lstStyle/>
          <a:p>
            <a:r>
              <a:rPr lang="en-US" dirty="0">
                <a:solidFill>
                  <a:srgbClr val="C4BD97"/>
                </a:solidFill>
                <a:latin typeface="Cambria"/>
                <a:cs typeface="Cambria"/>
              </a:rPr>
              <a:t>Mr. </a:t>
            </a:r>
            <a:r>
              <a:rPr lang="en-US" dirty="0" err="1">
                <a:solidFill>
                  <a:srgbClr val="C4BD97"/>
                </a:solidFill>
                <a:latin typeface="Cambria"/>
                <a:cs typeface="Cambria"/>
              </a:rPr>
              <a:t>Fallaclan</a:t>
            </a:r>
            <a:r>
              <a:rPr lang="en-US" dirty="0">
                <a:solidFill>
                  <a:srgbClr val="C4BD97"/>
                </a:solidFill>
                <a:latin typeface="Cambria"/>
                <a:cs typeface="Cambria"/>
              </a:rPr>
              <a:t> is a chemistry teacher.  He </a:t>
            </a:r>
            <a:r>
              <a:rPr lang="en-US" dirty="0" smtClean="0">
                <a:solidFill>
                  <a:srgbClr val="C4BD97"/>
                </a:solidFill>
                <a:latin typeface="Cambria"/>
                <a:cs typeface="Cambria"/>
              </a:rPr>
              <a:t>loves seafood</a:t>
            </a:r>
            <a:r>
              <a:rPr lang="en-US" dirty="0">
                <a:solidFill>
                  <a:srgbClr val="C4BD97"/>
                </a:solidFill>
                <a:latin typeface="Cambria"/>
                <a:cs typeface="Cambria"/>
              </a:rPr>
              <a:t> </a:t>
            </a:r>
            <a:r>
              <a:rPr lang="en-US" dirty="0" smtClean="0">
                <a:solidFill>
                  <a:srgbClr val="C4BD97"/>
                </a:solidFill>
                <a:latin typeface="Cambria"/>
                <a:cs typeface="Cambria"/>
              </a:rPr>
              <a:t>and </a:t>
            </a:r>
            <a:r>
              <a:rPr lang="en-US" dirty="0">
                <a:solidFill>
                  <a:srgbClr val="C4BD97"/>
                </a:solidFill>
                <a:latin typeface="Cambria"/>
                <a:cs typeface="Cambria"/>
              </a:rPr>
              <a:t>eats it every day for lunch.  To be sure his seafood isn’t bland, he always carries salt with him. </a:t>
            </a:r>
          </a:p>
          <a:p>
            <a:endParaRPr lang="en-US" dirty="0" smtClean="0">
              <a:latin typeface="Cambria"/>
              <a:cs typeface="Cambria"/>
            </a:endParaRPr>
          </a:p>
          <a:p>
            <a:r>
              <a:rPr lang="en-US" dirty="0">
                <a:solidFill>
                  <a:srgbClr val="C4BD97"/>
                </a:solidFill>
                <a:latin typeface="Cambria"/>
                <a:cs typeface="Cambria"/>
              </a:rPr>
              <a:t>Pen found in his laptop bag: Office Max Ballpoint</a:t>
            </a:r>
          </a:p>
          <a:p>
            <a:endParaRPr lang="en-US" dirty="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5620482" y="1600200"/>
            <a:ext cx="2501874" cy="2681112"/>
          </a:xfrm>
          <a:prstGeom prst="rect">
            <a:avLst/>
          </a:prstGeom>
          <a:noFill/>
          <a:ln>
            <a:solidFill>
              <a:schemeClr val="tx1"/>
            </a:solidFill>
          </a:ln>
        </p:spPr>
      </p:pic>
    </p:spTree>
    <p:extLst>
      <p:ext uri="{BB962C8B-B14F-4D97-AF65-F5344CB8AC3E}">
        <p14:creationId xmlns:p14="http://schemas.microsoft.com/office/powerpoint/2010/main" val="37291024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latin typeface="Cambria"/>
                <a:cs typeface="Cambria"/>
              </a:rPr>
              <a:t>Suspect 5: Mrs. </a:t>
            </a:r>
            <a:r>
              <a:rPr lang="en-US" dirty="0" err="1" smtClean="0">
                <a:solidFill>
                  <a:schemeClr val="accent4">
                    <a:lumMod val="75000"/>
                  </a:schemeClr>
                </a:solidFill>
                <a:latin typeface="Cambria"/>
                <a:cs typeface="Cambria"/>
              </a:rPr>
              <a:t>Jerradora</a:t>
            </a:r>
            <a:endParaRPr lang="en-US" dirty="0">
              <a:solidFill>
                <a:schemeClr val="accent4">
                  <a:lumMod val="75000"/>
                </a:schemeClr>
              </a:solidFill>
              <a:latin typeface="Cambria"/>
              <a:cs typeface="Cambria"/>
            </a:endParaRPr>
          </a:p>
        </p:txBody>
      </p:sp>
      <p:sp>
        <p:nvSpPr>
          <p:cNvPr id="3" name="Content Placeholder 2"/>
          <p:cNvSpPr>
            <a:spLocks noGrp="1"/>
          </p:cNvSpPr>
          <p:nvPr>
            <p:ph idx="1"/>
          </p:nvPr>
        </p:nvSpPr>
        <p:spPr>
          <a:xfrm>
            <a:off x="457200" y="1600200"/>
            <a:ext cx="4622800" cy="4525963"/>
          </a:xfrm>
        </p:spPr>
        <p:txBody>
          <a:bodyPr>
            <a:normAutofit fontScale="85000" lnSpcReduction="20000"/>
          </a:bodyPr>
          <a:lstStyle/>
          <a:p>
            <a:r>
              <a:rPr lang="en-US" dirty="0">
                <a:solidFill>
                  <a:srgbClr val="C4BD97"/>
                </a:solidFill>
                <a:latin typeface="Cambria"/>
                <a:cs typeface="Cambria"/>
              </a:rPr>
              <a:t>Ms. </a:t>
            </a:r>
            <a:r>
              <a:rPr lang="en-US" dirty="0" err="1">
                <a:solidFill>
                  <a:srgbClr val="C4BD97"/>
                </a:solidFill>
                <a:latin typeface="Cambria"/>
                <a:cs typeface="Cambria"/>
              </a:rPr>
              <a:t>Jerradora</a:t>
            </a:r>
            <a:r>
              <a:rPr lang="en-US" dirty="0">
                <a:solidFill>
                  <a:srgbClr val="C4BD97"/>
                </a:solidFill>
                <a:latin typeface="Cambria"/>
                <a:cs typeface="Cambria"/>
              </a:rPr>
              <a:t> is an engineering and chemistry teacher. She is an avid gardener, often going straight from school to one of her garden plots.  She was found with some orchid fertilizer in her bag</a:t>
            </a:r>
            <a:r>
              <a:rPr lang="en-US" dirty="0" smtClean="0">
                <a:solidFill>
                  <a:srgbClr val="C4BD97"/>
                </a:solidFill>
                <a:latin typeface="Cambria"/>
                <a:cs typeface="Cambria"/>
              </a:rPr>
              <a:t>.</a:t>
            </a:r>
          </a:p>
          <a:p>
            <a:endParaRPr lang="en-US" dirty="0">
              <a:solidFill>
                <a:srgbClr val="C4BD97"/>
              </a:solidFill>
              <a:latin typeface="Cambria"/>
              <a:cs typeface="Cambria"/>
            </a:endParaRPr>
          </a:p>
          <a:p>
            <a:r>
              <a:rPr lang="en-US" dirty="0">
                <a:solidFill>
                  <a:srgbClr val="C4BD97"/>
                </a:solidFill>
                <a:latin typeface="Cambria"/>
                <a:cs typeface="Cambria"/>
              </a:rPr>
              <a:t>Pen found in her purse: </a:t>
            </a:r>
            <a:r>
              <a:rPr lang="en-US" dirty="0" err="1">
                <a:solidFill>
                  <a:srgbClr val="C4BD97"/>
                </a:solidFill>
                <a:latin typeface="Cambria"/>
                <a:cs typeface="Cambria"/>
              </a:rPr>
              <a:t>Papermate</a:t>
            </a:r>
            <a:r>
              <a:rPr lang="en-US" dirty="0">
                <a:solidFill>
                  <a:srgbClr val="C4BD97"/>
                </a:solidFill>
                <a:latin typeface="Cambria"/>
                <a:cs typeface="Cambria"/>
              </a:rPr>
              <a:t> ballpoint Flex Grip elite</a:t>
            </a:r>
          </a:p>
          <a:p>
            <a:endParaRPr lang="en-US" dirty="0">
              <a:solidFill>
                <a:srgbClr val="C4BD97"/>
              </a:solidFill>
            </a:endParaRPr>
          </a:p>
          <a:p>
            <a:endParaRPr lang="en-US" dirty="0"/>
          </a:p>
        </p:txBody>
      </p:sp>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5842000" y="1600200"/>
            <a:ext cx="2264833" cy="2363083"/>
          </a:xfrm>
          <a:prstGeom prst="rect">
            <a:avLst/>
          </a:prstGeom>
          <a:noFill/>
          <a:ln>
            <a:solidFill>
              <a:schemeClr val="tx1"/>
            </a:solidFill>
          </a:ln>
        </p:spPr>
      </p:pic>
    </p:spTree>
    <p:extLst>
      <p:ext uri="{BB962C8B-B14F-4D97-AF65-F5344CB8AC3E}">
        <p14:creationId xmlns:p14="http://schemas.microsoft.com/office/powerpoint/2010/main" val="5554912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14859</TotalTime>
  <Words>1203</Words>
  <Application>Microsoft Macintosh PowerPoint</Application>
  <PresentationFormat>On-screen Show (4:3)</PresentationFormat>
  <Paragraphs>113</Paragraphs>
  <Slides>23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Black</vt:lpstr>
      <vt:lpstr>Document</vt:lpstr>
      <vt:lpstr>Solving Crimes with Chemistry:</vt:lpstr>
      <vt:lpstr>Forensic Science</vt:lpstr>
      <vt:lpstr>Case #WHS-329</vt:lpstr>
      <vt:lpstr>The evidence</vt:lpstr>
      <vt:lpstr>Suspect 1: Ms. Q</vt:lpstr>
      <vt:lpstr>Suspect 2: Mr. Clederman</vt:lpstr>
      <vt:lpstr>Suspect 3: Ms. Minandro</vt:lpstr>
      <vt:lpstr>Suspect 4: Mr. Fallaclan</vt:lpstr>
      <vt:lpstr>Suspect 5: Mrs. Jerradora</vt:lpstr>
      <vt:lpstr>Suspect 6: Mr. Jostone</vt:lpstr>
      <vt:lpstr>Suspect 7: Ms. Gardener</vt:lpstr>
      <vt:lpstr>Suspect 8: Mr. Zuckter</vt:lpstr>
      <vt:lpstr>Suspect 9: Dr. Feinstein</vt:lpstr>
      <vt:lpstr>Chemistry forensics skills</vt:lpstr>
      <vt:lpstr>Chromatography</vt:lpstr>
      <vt:lpstr>Melting point test</vt:lpstr>
      <vt:lpstr>Solubility test</vt:lpstr>
      <vt:lpstr>Flame test</vt:lpstr>
      <vt:lpstr>Flame test</vt:lpstr>
      <vt:lpstr>Conductivity test</vt:lpstr>
      <vt:lpstr>Chemical Reference Sheet</vt:lpstr>
      <vt:lpstr>Instructions</vt:lpstr>
      <vt:lpstr>Safety Tips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my dear Watsonville</dc:title>
  <dc:creator>Rachel Zuercher</dc:creator>
  <cp:lastModifiedBy>Don Bard</cp:lastModifiedBy>
  <cp:revision>65</cp:revision>
  <dcterms:created xsi:type="dcterms:W3CDTF">2014-10-20T20:16:34Z</dcterms:created>
  <dcterms:modified xsi:type="dcterms:W3CDTF">2015-11-03T17:04:24Z</dcterms:modified>
</cp:coreProperties>
</file>